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324" r:id="rId5"/>
    <p:sldId id="302" r:id="rId6"/>
    <p:sldId id="315" r:id="rId7"/>
    <p:sldId id="325" r:id="rId8"/>
    <p:sldId id="328" r:id="rId9"/>
    <p:sldId id="343" r:id="rId10"/>
    <p:sldId id="344" r:id="rId11"/>
    <p:sldId id="345" r:id="rId12"/>
    <p:sldId id="341" r:id="rId13"/>
    <p:sldId id="294" r:id="rId14"/>
    <p:sldId id="326" r:id="rId15"/>
    <p:sldId id="311" r:id="rId16"/>
    <p:sldId id="339" r:id="rId17"/>
    <p:sldId id="340" r:id="rId18"/>
    <p:sldId id="337" r:id="rId19"/>
    <p:sldId id="332" r:id="rId20"/>
    <p:sldId id="333" r:id="rId21"/>
    <p:sldId id="335" r:id="rId22"/>
    <p:sldId id="336" r:id="rId23"/>
    <p:sldId id="346" r:id="rId24"/>
    <p:sldId id="338" r:id="rId25"/>
    <p:sldId id="310" r:id="rId26"/>
    <p:sldId id="331" r:id="rId27"/>
    <p:sldId id="329" r:id="rId28"/>
    <p:sldId id="348" r:id="rId29"/>
    <p:sldId id="295" r:id="rId30"/>
    <p:sldId id="314" r:id="rId31"/>
    <p:sldId id="342" r:id="rId32"/>
    <p:sldId id="312" r:id="rId33"/>
    <p:sldId id="347" r:id="rId34"/>
    <p:sldId id="313" r:id="rId35"/>
    <p:sldId id="32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F05E2F-AF82-4F57-9060-AFFC9E38B92B}">
          <p14:sldIdLst>
            <p14:sldId id="324"/>
            <p14:sldId id="302"/>
            <p14:sldId id="315"/>
            <p14:sldId id="325"/>
            <p14:sldId id="328"/>
            <p14:sldId id="343"/>
            <p14:sldId id="344"/>
            <p14:sldId id="345"/>
            <p14:sldId id="341"/>
            <p14:sldId id="294"/>
            <p14:sldId id="326"/>
            <p14:sldId id="311"/>
            <p14:sldId id="339"/>
            <p14:sldId id="340"/>
            <p14:sldId id="337"/>
            <p14:sldId id="332"/>
            <p14:sldId id="333"/>
            <p14:sldId id="335"/>
            <p14:sldId id="336"/>
            <p14:sldId id="346"/>
            <p14:sldId id="338"/>
            <p14:sldId id="310"/>
            <p14:sldId id="331"/>
            <p14:sldId id="329"/>
            <p14:sldId id="348"/>
            <p14:sldId id="295"/>
            <p14:sldId id="314"/>
            <p14:sldId id="342"/>
            <p14:sldId id="312"/>
            <p14:sldId id="347"/>
            <p14:sldId id="313"/>
            <p14:sldId id="327"/>
          </p14:sldIdLst>
        </p14:section>
      </p14:sectionLst>
    </p:ex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9176" autoAdjust="0"/>
  </p:normalViewPr>
  <p:slideViewPr>
    <p:cSldViewPr snapToGrid="0">
      <p:cViewPr>
        <p:scale>
          <a:sx n="66" d="100"/>
          <a:sy n="66" d="100"/>
        </p:scale>
        <p:origin x="1320" y="192"/>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9" d="100"/>
          <a:sy n="69" d="100"/>
        </p:scale>
        <p:origin x="3082" y="8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12/4/2020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12/4/2020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petexec.net/add-ons/pet-snaps-messagi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this is Amir from group 6 of course SYD366; I hope, in this snowy evening of Toronto, you are doing fine and keeping safe. </a:t>
            </a:r>
          </a:p>
          <a:p>
            <a:r>
              <a:rPr lang="en-US" dirty="0"/>
              <a:t>I am here today to analyze the dog grooming software PetExec and find out why do I think it is a good fit for Christy’s grooming business.</a:t>
            </a:r>
          </a:p>
        </p:txBody>
      </p:sp>
    </p:spTree>
    <p:extLst>
      <p:ext uri="{BB962C8B-B14F-4D97-AF65-F5344CB8AC3E}">
        <p14:creationId xmlns:p14="http://schemas.microsoft.com/office/powerpoint/2010/main" val="36442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008770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en-US" b="0" i="0" dirty="0">
                <a:solidFill>
                  <a:srgbClr val="000000"/>
                </a:solidFill>
                <a:effectLst/>
                <a:latin typeface="Roboto"/>
              </a:rPr>
              <a:t>PetExec can help Christy out in the business side tremendously knowing how to run reports and get all the</a:t>
            </a:r>
          </a:p>
          <a:p>
            <a:pPr lvl="1" algn="l"/>
            <a:r>
              <a:rPr lang="en-US" b="0" i="0" dirty="0">
                <a:solidFill>
                  <a:srgbClr val="000000"/>
                </a:solidFill>
                <a:effectLst/>
                <a:latin typeface="Roboto"/>
              </a:rPr>
              <a:t>financial information that Christy needs to </a:t>
            </a:r>
            <a:r>
              <a:rPr lang="en-US" b="0" i="0" dirty="0">
                <a:effectLst/>
                <a:latin typeface="Roboto"/>
              </a:rPr>
              <a:t>be able to run a dog business are </a:t>
            </a:r>
            <a:r>
              <a:rPr lang="en-US" b="0" i="0" dirty="0">
                <a:solidFill>
                  <a:srgbClr val="000000"/>
                </a:solidFill>
                <a:effectLst/>
                <a:latin typeface="Roboto"/>
              </a:rPr>
              <a:t>made extremely easy by PetExec</a:t>
            </a:r>
          </a:p>
          <a:p>
            <a:pPr lvl="1"/>
            <a:endParaRPr lang="en-CA" dirty="0"/>
          </a:p>
        </p:txBody>
      </p:sp>
    </p:spTree>
    <p:extLst>
      <p:ext uri="{BB962C8B-B14F-4D97-AF65-F5344CB8AC3E}">
        <p14:creationId xmlns:p14="http://schemas.microsoft.com/office/powerpoint/2010/main" val="2796164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75A2"/>
                </a:solidFill>
                <a:effectLst/>
                <a:latin typeface="Roboto"/>
              </a:rPr>
              <a:t>The Product On-Hand Report shows all of the products that are identified for inventory tracking.  The report provides a list of all products being tracked and provides a quick link to update the product's relevant information. The report can be downloaded to an Excel spreadsheet.</a:t>
            </a:r>
          </a:p>
          <a:p>
            <a:endParaRPr lang="en-US" b="0" i="0" dirty="0">
              <a:solidFill>
                <a:srgbClr val="2475A2"/>
              </a:solidFill>
              <a:effectLst/>
              <a:latin typeface="Roboto"/>
            </a:endParaRPr>
          </a:p>
          <a:p>
            <a:r>
              <a:rPr lang="en-US" b="0" i="0" dirty="0">
                <a:solidFill>
                  <a:srgbClr val="2475A2"/>
                </a:solidFill>
                <a:effectLst/>
                <a:latin typeface="Roboto"/>
              </a:rPr>
              <a:t>The spreadsheet contains the following columns: Product Name, Service Type, SKU, Retail Price, Vendor Price, Holiday Price, Quantity On-Hand, Vendor(s), Notes, Vendor Notes</a:t>
            </a:r>
            <a:endParaRPr lang="en-CA" dirty="0"/>
          </a:p>
        </p:txBody>
      </p:sp>
    </p:spTree>
    <p:extLst>
      <p:ext uri="{BB962C8B-B14F-4D97-AF65-F5344CB8AC3E}">
        <p14:creationId xmlns:p14="http://schemas.microsoft.com/office/powerpoint/2010/main" val="3999968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76A3"/>
                </a:solidFill>
                <a:effectLst/>
                <a:latin typeface="Roboto"/>
              </a:rPr>
              <a:t>Vendor Report</a:t>
            </a:r>
          </a:p>
          <a:p>
            <a:pPr algn="l"/>
            <a:r>
              <a:rPr lang="en-US" b="0" i="0" dirty="0">
                <a:solidFill>
                  <a:srgbClr val="2475A2"/>
                </a:solidFill>
                <a:effectLst/>
                <a:latin typeface="Roboto"/>
              </a:rPr>
              <a:t>The Vendor Report provides a list of the vendors you have entered into your system.  It can be downloaded to Excel.</a:t>
            </a:r>
          </a:p>
          <a:p>
            <a:endParaRPr lang="en-CA" dirty="0"/>
          </a:p>
        </p:txBody>
      </p:sp>
    </p:spTree>
    <p:extLst>
      <p:ext uri="{BB962C8B-B14F-4D97-AF65-F5344CB8AC3E}">
        <p14:creationId xmlns:p14="http://schemas.microsoft.com/office/powerpoint/2010/main" val="3453233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75A2"/>
                </a:solidFill>
                <a:effectLst/>
                <a:latin typeface="Roboto"/>
              </a:rPr>
              <a:t>The Daily Statistics Report is a report of the daily transactions by payment type.  Items are broken down for you so you can easily see what transactions were made for a specific day. </a:t>
            </a:r>
            <a:endParaRPr lang="en-CA" dirty="0"/>
          </a:p>
        </p:txBody>
      </p:sp>
    </p:spTree>
    <p:extLst>
      <p:ext uri="{BB962C8B-B14F-4D97-AF65-F5344CB8AC3E}">
        <p14:creationId xmlns:p14="http://schemas.microsoft.com/office/powerpoint/2010/main" val="318473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Christy can also add and maintain payment types with PetExec. Some of the default payment types that she can choose from are</a:t>
            </a:r>
          </a:p>
          <a:p>
            <a:pPr algn="l">
              <a:buFont typeface="Arial" panose="020B0604020202020204" pitchFamily="34" charset="0"/>
              <a:buChar char="•"/>
            </a:pPr>
            <a:r>
              <a:rPr lang="en-US" b="0" i="0" dirty="0">
                <a:solidFill>
                  <a:srgbClr val="2475A2"/>
                </a:solidFill>
                <a:effectLst/>
                <a:latin typeface="Roboto"/>
              </a:rPr>
              <a:t>Cash</a:t>
            </a:r>
          </a:p>
          <a:p>
            <a:pPr algn="l">
              <a:buFont typeface="Arial" panose="020B0604020202020204" pitchFamily="34" charset="0"/>
              <a:buChar char="•"/>
            </a:pPr>
            <a:r>
              <a:rPr lang="en-US" b="0" i="0" dirty="0">
                <a:solidFill>
                  <a:srgbClr val="2475A2"/>
                </a:solidFill>
                <a:effectLst/>
                <a:latin typeface="Roboto"/>
              </a:rPr>
              <a:t>Check</a:t>
            </a:r>
          </a:p>
          <a:p>
            <a:pPr algn="l">
              <a:buFont typeface="Arial" panose="020B0604020202020204" pitchFamily="34" charset="0"/>
              <a:buChar char="•"/>
            </a:pPr>
            <a:r>
              <a:rPr lang="en-US" b="0" i="0" dirty="0">
                <a:solidFill>
                  <a:srgbClr val="2475A2"/>
                </a:solidFill>
                <a:effectLst/>
                <a:latin typeface="Roboto"/>
              </a:rPr>
              <a:t>Credit Card</a:t>
            </a:r>
          </a:p>
          <a:p>
            <a:pPr algn="l">
              <a:buFont typeface="Arial" panose="020B0604020202020204" pitchFamily="34" charset="0"/>
              <a:buChar char="•"/>
            </a:pPr>
            <a:r>
              <a:rPr lang="en-US" b="0" i="0" dirty="0" err="1">
                <a:solidFill>
                  <a:srgbClr val="2475A2"/>
                </a:solidFill>
                <a:effectLst/>
                <a:latin typeface="Roboto"/>
              </a:rPr>
              <a:t>Tradeout</a:t>
            </a:r>
            <a:r>
              <a:rPr lang="en-US" b="0" i="0" dirty="0">
                <a:solidFill>
                  <a:srgbClr val="2475A2"/>
                </a:solidFill>
                <a:effectLst/>
                <a:latin typeface="Roboto"/>
              </a:rPr>
              <a:t> </a:t>
            </a:r>
          </a:p>
          <a:p>
            <a:pPr algn="l">
              <a:buFont typeface="Arial" panose="020B0604020202020204" pitchFamily="34" charset="0"/>
              <a:buChar char="•"/>
            </a:pPr>
            <a:r>
              <a:rPr lang="en-US" b="0" i="0" dirty="0">
                <a:solidFill>
                  <a:srgbClr val="2475A2"/>
                </a:solidFill>
                <a:effectLst/>
                <a:latin typeface="Roboto"/>
              </a:rPr>
              <a:t>Refund</a:t>
            </a:r>
          </a:p>
          <a:p>
            <a:pPr algn="l">
              <a:buFont typeface="Arial" panose="020B0604020202020204" pitchFamily="34" charset="0"/>
              <a:buChar char="•"/>
            </a:pPr>
            <a:r>
              <a:rPr lang="en-US" b="0" i="0" dirty="0">
                <a:solidFill>
                  <a:srgbClr val="2475A2"/>
                </a:solidFill>
                <a:effectLst/>
                <a:latin typeface="Roboto"/>
              </a:rPr>
              <a:t>Gift Certificate</a:t>
            </a:r>
          </a:p>
        </p:txBody>
      </p:sp>
    </p:spTree>
    <p:extLst>
      <p:ext uri="{BB962C8B-B14F-4D97-AF65-F5344CB8AC3E}">
        <p14:creationId xmlns:p14="http://schemas.microsoft.com/office/powerpoint/2010/main" val="327955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75A2"/>
                </a:solidFill>
                <a:effectLst/>
                <a:latin typeface="Roboto"/>
              </a:rPr>
              <a:t>The Billing Comparison Report is a chart of the selected year and previous year's data for the same timeframe by payment type.</a:t>
            </a:r>
            <a:endParaRPr lang="en-CA" dirty="0"/>
          </a:p>
        </p:txBody>
      </p:sp>
    </p:spTree>
    <p:extLst>
      <p:ext uri="{BB962C8B-B14F-4D97-AF65-F5344CB8AC3E}">
        <p14:creationId xmlns:p14="http://schemas.microsoft.com/office/powerpoint/2010/main" val="376450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75A2"/>
                </a:solidFill>
                <a:effectLst/>
                <a:latin typeface="Roboto"/>
              </a:rPr>
              <a:t>The Billing Report is a spreadsheet customized by date range and payment type that can be sorted by Order ID, Original Order Date, Process Date, Charge, Payment Type, Tax or Owner (and other options). </a:t>
            </a:r>
          </a:p>
        </p:txBody>
      </p:sp>
    </p:spTree>
    <p:extLst>
      <p:ext uri="{BB962C8B-B14F-4D97-AF65-F5344CB8AC3E}">
        <p14:creationId xmlns:p14="http://schemas.microsoft.com/office/powerpoint/2010/main" val="663114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75A2"/>
                </a:solidFill>
                <a:effectLst/>
                <a:latin typeface="Roboto"/>
              </a:rPr>
              <a:t>The results are color coded to indicate whether the record is a Payment order (pink), a Pre-Payment order (orange), a Credit to Owner (blue) or a Balance Adjustment (green).  Multiple payment histories against the order are in gray.</a:t>
            </a:r>
          </a:p>
        </p:txBody>
      </p:sp>
    </p:spTree>
    <p:extLst>
      <p:ext uri="{BB962C8B-B14F-4D97-AF65-F5344CB8AC3E}">
        <p14:creationId xmlns:p14="http://schemas.microsoft.com/office/powerpoint/2010/main" val="5883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75A2"/>
                </a:solidFill>
                <a:effectLst/>
                <a:latin typeface="Roboto"/>
              </a:rPr>
              <a:t>The Grooming Report returns a list of </a:t>
            </a:r>
            <a:r>
              <a:rPr lang="en-US" b="1" i="0" dirty="0">
                <a:solidFill>
                  <a:srgbClr val="2475A2"/>
                </a:solidFill>
                <a:effectLst/>
                <a:latin typeface="Roboto"/>
              </a:rPr>
              <a:t>completed grooming orders</a:t>
            </a:r>
            <a:r>
              <a:rPr lang="en-US" b="0" i="0" dirty="0">
                <a:solidFill>
                  <a:srgbClr val="2475A2"/>
                </a:solidFill>
                <a:effectLst/>
                <a:latin typeface="Roboto"/>
              </a:rPr>
              <a:t> for the selected date range.  You can specify one groomer or all groomers to view.</a:t>
            </a:r>
            <a:endParaRPr lang="en-CA" dirty="0"/>
          </a:p>
        </p:txBody>
      </p:sp>
    </p:spTree>
    <p:extLst>
      <p:ext uri="{BB962C8B-B14F-4D97-AF65-F5344CB8AC3E}">
        <p14:creationId xmlns:p14="http://schemas.microsoft.com/office/powerpoint/2010/main" val="449485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7912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2636B"/>
                </a:solidFill>
                <a:effectLst/>
                <a:latin typeface="transat"/>
              </a:rPr>
              <a:t>Groomers have a tough job! Managing schedules, reminding customers about appointments and other tasks get in the way of actually doing the grooming. Not anymore! PetExec automatically sends confirmations and reminders, groomers can manage requests with a few clicks and drag-and-drop groom appointments from groomer to groomer on the schedule. Text customers from the dashboard to let them know their pet is ready and with </a:t>
            </a:r>
            <a:r>
              <a:rPr lang="en-US" b="1" i="0" u="none" strike="noStrike" dirty="0">
                <a:solidFill>
                  <a:srgbClr val="3886A5"/>
                </a:solidFill>
                <a:effectLst/>
                <a:latin typeface="transat"/>
                <a:hlinkClick r:id="rId3"/>
              </a:rPr>
              <a:t>Pet Snaps Messaging</a:t>
            </a:r>
            <a:r>
              <a:rPr lang="en-US" b="0" i="0" dirty="0">
                <a:solidFill>
                  <a:srgbClr val="62636B"/>
                </a:solidFill>
                <a:effectLst/>
                <a:latin typeface="transat"/>
              </a:rPr>
              <a:t> or take a quick snapshot of their adorable furry pet child and send to the parent.</a:t>
            </a:r>
            <a:endParaRPr lang="en-CA" dirty="0"/>
          </a:p>
        </p:txBody>
      </p:sp>
    </p:spTree>
    <p:extLst>
      <p:ext uri="{BB962C8B-B14F-4D97-AF65-F5344CB8AC3E}">
        <p14:creationId xmlns:p14="http://schemas.microsoft.com/office/powerpoint/2010/main" val="2593729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 provided a screen shot of the process of adding a grooming schedule, showing how extensive and full the form and the whole PetExec platform is</a:t>
            </a:r>
          </a:p>
        </p:txBody>
      </p:sp>
    </p:spTree>
    <p:extLst>
      <p:ext uri="{BB962C8B-B14F-4D97-AF65-F5344CB8AC3E}">
        <p14:creationId xmlns:p14="http://schemas.microsoft.com/office/powerpoint/2010/main" val="3373894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63A41"/>
                </a:solidFill>
                <a:effectLst/>
                <a:latin typeface="Open Sans" panose="020B0606030504020204" pitchFamily="34" charset="0"/>
              </a:rPr>
              <a:t>PetExec pricing </a:t>
            </a:r>
            <a:r>
              <a:rPr lang="en-US" b="1" u="sng" dirty="0">
                <a:solidFill>
                  <a:srgbClr val="363A41"/>
                </a:solidFill>
                <a:effectLst/>
                <a:latin typeface="Open Sans" panose="020B0606030504020204" pitchFamily="34" charset="0"/>
              </a:rPr>
              <a:t>starts at $105.00 per month</a:t>
            </a:r>
            <a:r>
              <a:rPr lang="en-US" b="1" i="0" dirty="0">
                <a:solidFill>
                  <a:srgbClr val="363A41"/>
                </a:solidFill>
                <a:effectLst/>
                <a:latin typeface="Open Sans" panose="020B0606030504020204" pitchFamily="34" charset="0"/>
              </a:rPr>
              <a:t>. </a:t>
            </a:r>
            <a:r>
              <a:rPr lang="en-US" i="0" dirty="0">
                <a:solidFill>
                  <a:srgbClr val="363A41"/>
                </a:solidFill>
                <a:effectLst/>
                <a:latin typeface="Open Sans" panose="020B0606030504020204" pitchFamily="34" charset="0"/>
              </a:rPr>
              <a:t>They</a:t>
            </a:r>
            <a:r>
              <a:rPr lang="en-US" b="0" i="0" dirty="0">
                <a:solidFill>
                  <a:srgbClr val="363A41"/>
                </a:solidFill>
                <a:effectLst/>
                <a:latin typeface="Open Sans" panose="020B0606030504020204" pitchFamily="34" charset="0"/>
              </a:rPr>
              <a:t> do not have a free version but they </a:t>
            </a:r>
            <a:r>
              <a:rPr lang="en-US" b="1" i="0" u="sng" dirty="0">
                <a:solidFill>
                  <a:srgbClr val="363A41"/>
                </a:solidFill>
                <a:effectLst/>
                <a:latin typeface="Open Sans" panose="020B0606030504020204" pitchFamily="34" charset="0"/>
              </a:rPr>
              <a:t>offer a free trial</a:t>
            </a:r>
            <a:endParaRPr lang="en-CA" u="sng" dirty="0"/>
          </a:p>
          <a:p>
            <a:r>
              <a:rPr lang="en-CA" dirty="0"/>
              <a:t>They also have </a:t>
            </a:r>
            <a:r>
              <a:rPr lang="en-US" b="0" i="0" dirty="0">
                <a:solidFill>
                  <a:srgbClr val="62636B"/>
                </a:solidFill>
                <a:effectLst/>
                <a:latin typeface="transat"/>
              </a:rPr>
              <a:t>100% Money Back Guarantee on initial monthly subscription charge.</a:t>
            </a:r>
            <a:endParaRPr lang="en-CA" dirty="0"/>
          </a:p>
        </p:txBody>
      </p:sp>
    </p:spTree>
    <p:extLst>
      <p:ext uri="{BB962C8B-B14F-4D97-AF65-F5344CB8AC3E}">
        <p14:creationId xmlns:p14="http://schemas.microsoft.com/office/powerpoint/2010/main" val="1478715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Comparing to its competitors and respecting the key notes I am presenting to you now like Unlimited simultaneous users and amazing customer support, PetExec offers one of the best deals in the market.</a:t>
            </a:r>
          </a:p>
          <a:p>
            <a:r>
              <a:rPr lang="en-US" dirty="0"/>
              <a:t>PetExec brings the best to the table, plain-and-simple. Business owners can take a peek at the shared demo and/or let the PetExec take them on a tour of PetExec in an online experience. </a:t>
            </a:r>
          </a:p>
          <a:p>
            <a:r>
              <a:rPr lang="en-US" dirty="0"/>
              <a:t>By offering various plans and separating extra features like barcode tags from the plans, they want businesses to feel very comfortable with the variety of options and flexibility offered by PetExec.</a:t>
            </a:r>
            <a:endParaRPr lang="en-CA" dirty="0"/>
          </a:p>
          <a:p>
            <a:endParaRPr lang="en-CA" dirty="0"/>
          </a:p>
        </p:txBody>
      </p:sp>
    </p:spTree>
    <p:extLst>
      <p:ext uri="{BB962C8B-B14F-4D97-AF65-F5344CB8AC3E}">
        <p14:creationId xmlns:p14="http://schemas.microsoft.com/office/powerpoint/2010/main" val="2729384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PetExec has a responsive design. It works great with any device, your smartphone, tablet, PC or Mac, they all work great with PetExec</a:t>
            </a:r>
          </a:p>
        </p:txBody>
      </p:sp>
    </p:spTree>
    <p:extLst>
      <p:ext uri="{BB962C8B-B14F-4D97-AF65-F5344CB8AC3E}">
        <p14:creationId xmlns:p14="http://schemas.microsoft.com/office/powerpoint/2010/main" val="4165856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F5C65"/>
                </a:solidFill>
                <a:effectLst/>
                <a:latin typeface="transat"/>
              </a:rPr>
              <a:t>For those looking to expand on the functionality that PetExec offers, they offer a robust and fully capable API with documentation for those software developers who want to take things to the next level.</a:t>
            </a:r>
            <a:endParaRPr lang="en-CA" dirty="0"/>
          </a:p>
        </p:txBody>
      </p:sp>
    </p:spTree>
    <p:extLst>
      <p:ext uri="{BB962C8B-B14F-4D97-AF65-F5344CB8AC3E}">
        <p14:creationId xmlns:p14="http://schemas.microsoft.com/office/powerpoint/2010/main" val="2802484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7440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1239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91945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Lato" panose="020F0502020204030203" pitchFamily="34" charset="0"/>
              </a:rPr>
              <a:t>PetExec is a cloud-based solution for pet care businesses that helps them run more efficiently and encompasses daycare, boarding, training, grooming and more. For Christy, this software not only meets all the needs her grooming business has, but also provides the context if she ever wanted to expand her business and cover more areas like daycare and training dogs.</a:t>
            </a:r>
          </a:p>
          <a:p>
            <a:pPr algn="l"/>
            <a:r>
              <a:rPr lang="en-US" b="0" i="0" dirty="0">
                <a:solidFill>
                  <a:srgbClr val="000000"/>
                </a:solidFill>
                <a:effectLst/>
                <a:latin typeface="Lato" panose="020F0502020204030203" pitchFamily="34" charset="0"/>
              </a:rPr>
              <a:t>PetExec helps keep track of pets through detailed information, including photo thumbnails. The cloud-based system is accessible from anywhere and works well for small-medium businesses. Its scheduling, appointment, reporting and other tools allow businesses to streamline their operations using the drag-and-drop calendar and an intuitive interface.</a:t>
            </a:r>
          </a:p>
          <a:p>
            <a:pPr algn="l"/>
            <a:endParaRPr lang="en-US" b="0" i="0" dirty="0">
              <a:solidFill>
                <a:srgbClr val="000000"/>
              </a:solidFill>
              <a:effectLst/>
              <a:latin typeface="Lato" panose="020F0502020204030203" pitchFamily="34" charset="0"/>
            </a:endParaRPr>
          </a:p>
          <a:p>
            <a:pPr algn="l"/>
            <a:endParaRPr lang="en-US" b="0" i="0" dirty="0">
              <a:solidFill>
                <a:srgbClr val="000000"/>
              </a:solidFill>
              <a:effectLst/>
              <a:latin typeface="Lato" panose="020F0502020204030203" pitchFamily="34" charset="0"/>
            </a:endParaRPr>
          </a:p>
          <a:p>
            <a:pPr algn="l"/>
            <a:r>
              <a:rPr lang="en-US" b="0" i="0" dirty="0">
                <a:solidFill>
                  <a:srgbClr val="000000"/>
                </a:solidFill>
                <a:effectLst/>
                <a:latin typeface="Lato" panose="020F0502020204030203" pitchFamily="34" charset="0"/>
              </a:rPr>
              <a:t>PetExec is a modern and feature-rich platform for pet care businesses that is accessible from anywhere and allows concurrent users at the same time. The system automatically backs up data, while AES-256 bit encryption ensures data integrity and security. Not only the platform offers advanced features, but it’s also easy to learn and allows users to start right away. Personalized trainings and web sessions allow coaches to work directly through the system and make recommendations as the session progresses. Users can invite anyone to these sessions and teach individuals as well as small groups.</a:t>
            </a:r>
          </a:p>
          <a:p>
            <a:pPr algn="l"/>
            <a:r>
              <a:rPr lang="en-US" b="0" i="0" dirty="0">
                <a:solidFill>
                  <a:srgbClr val="000000"/>
                </a:solidFill>
                <a:effectLst/>
                <a:latin typeface="Lato" panose="020F0502020204030203" pitchFamily="34" charset="0"/>
              </a:rPr>
              <a:t>The system makes it easier to manage most of the common business functions more efficiently and makes employee scheduling painless. Different administration levels means users only have access to the permitted information. The combined dashboard provides a brief overview of current status and allows filtering and sorting information. The reporting tools allow quickly generating reports for different activities such as financial transactions, history, calendars and more. Data can be exported to QuickBooks, while the system also allows giving access to accountants who can collect financial data and business reports anytime, from anywhere.</a:t>
            </a:r>
          </a:p>
          <a:p>
            <a:pPr algn="l"/>
            <a:r>
              <a:rPr lang="en-US" b="0" i="0" dirty="0">
                <a:solidFill>
                  <a:srgbClr val="000000"/>
                </a:solidFill>
                <a:effectLst/>
                <a:latin typeface="Lato" panose="020F0502020204030203" pitchFamily="34" charset="0"/>
              </a:rPr>
              <a:t>Build-in email functionality offers branded and customizable emails that make it easier to manage appointments, vaccination and other pet services. The system automatically sends confirmation and reminder emails, while they can also be easily tracked and used to communicate any changes. The PetExec API allows extracting information from a date range and provides data developers can use for displaying in calendars.</a:t>
            </a:r>
          </a:p>
        </p:txBody>
      </p:sp>
    </p:spTree>
    <p:extLst>
      <p:ext uri="{BB962C8B-B14F-4D97-AF65-F5344CB8AC3E}">
        <p14:creationId xmlns:p14="http://schemas.microsoft.com/office/powerpoint/2010/main" val="216678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a:rPr>
              <a:t>PetExec has made client communications so much more streamlined, it automatically sends out</a:t>
            </a:r>
          </a:p>
          <a:p>
            <a:pPr algn="l"/>
            <a:r>
              <a:rPr lang="en-US" b="0" i="0" dirty="0">
                <a:solidFill>
                  <a:srgbClr val="000000"/>
                </a:solidFill>
                <a:effectLst/>
                <a:latin typeface="Roboto"/>
              </a:rPr>
              <a:t>birthday cards or appointment reminders to clients. clients can make </a:t>
            </a:r>
            <a:r>
              <a:rPr lang="en-US" b="0" i="0" dirty="0">
                <a:effectLst/>
                <a:latin typeface="Roboto"/>
              </a:rPr>
              <a:t>their appointments online</a:t>
            </a:r>
          </a:p>
          <a:p>
            <a:pPr algn="l"/>
            <a:endParaRPr lang="en-US" b="0" i="0" dirty="0">
              <a:effectLst/>
              <a:latin typeface="Roboto"/>
            </a:endParaRPr>
          </a:p>
          <a:p>
            <a:pPr algn="l"/>
            <a:r>
              <a:rPr lang="en-US" b="0" i="0" dirty="0">
                <a:effectLst/>
                <a:latin typeface="Roboto"/>
              </a:rPr>
              <a:t>It </a:t>
            </a:r>
            <a:r>
              <a:rPr lang="en-US" b="0" i="0" dirty="0">
                <a:solidFill>
                  <a:srgbClr val="000000"/>
                </a:solidFill>
                <a:effectLst/>
                <a:latin typeface="Roboto"/>
              </a:rPr>
              <a:t>allows Christy to focus on the part of the business that she enjoys which is the human</a:t>
            </a:r>
          </a:p>
          <a:p>
            <a:pPr algn="l"/>
            <a:r>
              <a:rPr lang="en-US" b="0" i="0" dirty="0">
                <a:solidFill>
                  <a:srgbClr val="000000"/>
                </a:solidFill>
                <a:effectLst/>
                <a:latin typeface="Roboto"/>
              </a:rPr>
              <a:t>aspect connecting with the owners and working with the dogs</a:t>
            </a:r>
          </a:p>
          <a:p>
            <a:pPr algn="l"/>
            <a:endParaRPr lang="en-US" b="0" i="0" dirty="0">
              <a:solidFill>
                <a:srgbClr val="000000"/>
              </a:solidFill>
              <a:effectLst/>
              <a:latin typeface="Roboto"/>
            </a:endParaRPr>
          </a:p>
          <a:p>
            <a:endParaRPr lang="en-CA" dirty="0"/>
          </a:p>
        </p:txBody>
      </p:sp>
    </p:spTree>
    <p:extLst>
      <p:ext uri="{BB962C8B-B14F-4D97-AF65-F5344CB8AC3E}">
        <p14:creationId xmlns:p14="http://schemas.microsoft.com/office/powerpoint/2010/main" val="1340710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a:rPr>
              <a:t>one of the things that I think Christy needs is to send daily</a:t>
            </a:r>
          </a:p>
          <a:p>
            <a:pPr algn="l"/>
            <a:r>
              <a:rPr lang="en-US" b="0" i="0" dirty="0">
                <a:solidFill>
                  <a:srgbClr val="000000"/>
                </a:solidFill>
                <a:effectLst/>
                <a:latin typeface="Roboto"/>
              </a:rPr>
              <a:t>report cards which pet exec makes</a:t>
            </a:r>
          </a:p>
          <a:p>
            <a:pPr algn="l"/>
            <a:r>
              <a:rPr lang="en-US" b="0" i="0" dirty="0">
                <a:solidFill>
                  <a:srgbClr val="000000"/>
                </a:solidFill>
                <a:effectLst/>
                <a:latin typeface="Roboto"/>
              </a:rPr>
              <a:t>extremely easy. She can do it straight from</a:t>
            </a:r>
          </a:p>
          <a:p>
            <a:pPr algn="l"/>
            <a:r>
              <a:rPr lang="en-US" b="0" i="0" dirty="0">
                <a:solidFill>
                  <a:srgbClr val="000000"/>
                </a:solidFill>
                <a:effectLst/>
                <a:latin typeface="Roboto"/>
              </a:rPr>
              <a:t>the dashboard, she can immediately email</a:t>
            </a:r>
          </a:p>
          <a:p>
            <a:pPr algn="l"/>
            <a:r>
              <a:rPr lang="en-US" b="0" i="0" dirty="0">
                <a:solidFill>
                  <a:srgbClr val="000000"/>
                </a:solidFill>
                <a:effectLst/>
                <a:latin typeface="Roboto"/>
              </a:rPr>
              <a:t>the report cards, or she can also text the owners,</a:t>
            </a:r>
          </a:p>
          <a:p>
            <a:pPr algn="l"/>
            <a:r>
              <a:rPr lang="en-US" b="0" i="0" dirty="0">
                <a:solidFill>
                  <a:srgbClr val="000000"/>
                </a:solidFill>
                <a:effectLst/>
                <a:latin typeface="Roboto"/>
              </a:rPr>
              <a:t>basically communicate with them the way</a:t>
            </a:r>
          </a:p>
          <a:p>
            <a:pPr algn="l"/>
            <a:r>
              <a:rPr lang="en-US" b="0" i="0" dirty="0">
                <a:solidFill>
                  <a:srgbClr val="000000"/>
                </a:solidFill>
                <a:effectLst/>
                <a:latin typeface="Roboto"/>
              </a:rPr>
              <a:t>they'd like to be contacted</a:t>
            </a:r>
          </a:p>
          <a:p>
            <a:endParaRPr lang="en-CA" dirty="0"/>
          </a:p>
        </p:txBody>
      </p:sp>
    </p:spTree>
    <p:extLst>
      <p:ext uri="{BB962C8B-B14F-4D97-AF65-F5344CB8AC3E}">
        <p14:creationId xmlns:p14="http://schemas.microsoft.com/office/powerpoint/2010/main" val="1950860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Due to lack of time, I will just display a bunch of other features PetExec software has that I believe could help Christy’s business to ease the client management for her</a:t>
            </a:r>
          </a:p>
        </p:txBody>
      </p:sp>
    </p:spTree>
    <p:extLst>
      <p:ext uri="{BB962C8B-B14F-4D97-AF65-F5344CB8AC3E}">
        <p14:creationId xmlns:p14="http://schemas.microsoft.com/office/powerpoint/2010/main" val="2222864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589976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a:rPr>
              <a:t>PetExec has one of the best customer and technical support </a:t>
            </a:r>
          </a:p>
          <a:p>
            <a:pPr algn="l"/>
            <a:r>
              <a:rPr lang="en-US" b="0" i="0" dirty="0">
                <a:solidFill>
                  <a:srgbClr val="000000"/>
                </a:solidFill>
                <a:effectLst/>
                <a:latin typeface="Roboto"/>
              </a:rPr>
              <a:t>Christy will be able to call them, email them, chat with them directly from the dashboard where they know who she is</a:t>
            </a:r>
          </a:p>
          <a:p>
            <a:pPr algn="l"/>
            <a:r>
              <a:rPr lang="en-US" b="0" i="0" dirty="0">
                <a:effectLst/>
                <a:latin typeface="Roboto"/>
              </a:rPr>
              <a:t>immediately they can see her screen and </a:t>
            </a:r>
            <a:r>
              <a:rPr lang="en-US" b="0" i="0" dirty="0">
                <a:solidFill>
                  <a:srgbClr val="000000"/>
                </a:solidFill>
                <a:effectLst/>
                <a:latin typeface="Roboto"/>
              </a:rPr>
              <a:t>help her with any questions she might have. And additionally, they have a</a:t>
            </a:r>
          </a:p>
          <a:p>
            <a:pPr algn="l"/>
            <a:r>
              <a:rPr lang="en-US" b="0" i="0" dirty="0">
                <a:solidFill>
                  <a:srgbClr val="000000"/>
                </a:solidFill>
                <a:effectLst/>
                <a:latin typeface="Roboto"/>
              </a:rPr>
              <a:t>Facebook page with over 700 people that used PetExec all over the world and it's just a great community and Christy can learn a lot from that group as well</a:t>
            </a:r>
          </a:p>
          <a:p>
            <a:endParaRPr lang="en-CA" dirty="0"/>
          </a:p>
        </p:txBody>
      </p:sp>
    </p:spTree>
    <p:extLst>
      <p:ext uri="{BB962C8B-B14F-4D97-AF65-F5344CB8AC3E}">
        <p14:creationId xmlns:p14="http://schemas.microsoft.com/office/powerpoint/2010/main" val="383071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a:rPr>
              <a:t>She is also able to map </a:t>
            </a:r>
            <a:r>
              <a:rPr lang="en-US" b="0" i="0" dirty="0">
                <a:effectLst/>
                <a:latin typeface="Roboto"/>
              </a:rPr>
              <a:t>directions to owners homes directly from </a:t>
            </a:r>
            <a:r>
              <a:rPr lang="en-US" b="0" i="0" dirty="0" err="1">
                <a:solidFill>
                  <a:srgbClr val="000000"/>
                </a:solidFill>
                <a:effectLst/>
                <a:latin typeface="Roboto"/>
              </a:rPr>
              <a:t>petExec</a:t>
            </a:r>
            <a:r>
              <a:rPr lang="en-US" b="0" i="0" dirty="0">
                <a:solidFill>
                  <a:srgbClr val="000000"/>
                </a:solidFill>
                <a:effectLst/>
                <a:latin typeface="Roboto"/>
              </a:rPr>
              <a:t> at the dashboard, so if she has to run a dog home it's very easy, it keeps her very connected with her customers which is ultimately what they want.</a:t>
            </a:r>
            <a:endParaRPr lang="en-CA" dirty="0"/>
          </a:p>
        </p:txBody>
      </p:sp>
    </p:spTree>
    <p:extLst>
      <p:ext uri="{BB962C8B-B14F-4D97-AF65-F5344CB8AC3E}">
        <p14:creationId xmlns:p14="http://schemas.microsoft.com/office/powerpoint/2010/main" val="346736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12/4/2020</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PetExec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26.jp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40.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hyperlink" Target="https://secure.petexec.net/api/apidoc/index.html" TargetMode="External"/><Relationship Id="rId5" Type="http://schemas.openxmlformats.org/officeDocument/2006/relationships/image" Target="../media/image46.png"/><Relationship Id="rId4"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9.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63.jp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hyperlink" Target="https://unsplash.com/photos/qwIeh5M8bF8" TargetMode="External"/><Relationship Id="rId7" Type="http://schemas.openxmlformats.org/officeDocument/2006/relationships/hyperlink" Target="https://unsplash.com/photos/kEaYA1TdF34" TargetMode="External"/><Relationship Id="rId2" Type="http://schemas.openxmlformats.org/officeDocument/2006/relationships/hyperlink" Target="https://unsplash.com/photos/V2NXVXC5sb4" TargetMode="External"/><Relationship Id="rId1" Type="http://schemas.openxmlformats.org/officeDocument/2006/relationships/slideLayout" Target="../slideLayouts/slideLayout10.xml"/><Relationship Id="rId6" Type="http://schemas.openxmlformats.org/officeDocument/2006/relationships/hyperlink" Target="https://unsplash.com/photos/usjV6EmMeEM" TargetMode="External"/><Relationship Id="rId5" Type="http://schemas.openxmlformats.org/officeDocument/2006/relationships/hyperlink" Target="https://unsplash.com/photos/k8xJOnA3zYM" TargetMode="External"/><Relationship Id="rId4" Type="http://schemas.openxmlformats.org/officeDocument/2006/relationships/hyperlink" Target="https://unsplash.com/photos/dHIRbh9En6I"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0.xml"/><Relationship Id="rId7" Type="http://schemas.openxmlformats.org/officeDocument/2006/relationships/image" Target="../media/image1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11" Type="http://schemas.openxmlformats.org/officeDocument/2006/relationships/image" Target="../media/image4.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0.xml"/><Relationship Id="rId7" Type="http://schemas.openxmlformats.org/officeDocument/2006/relationships/image" Target="../media/image23.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5"/>
          <a:srcRect t="7812" b="7812"/>
          <a:stretch/>
        </p:blipFill>
        <p:spPr>
          <a:xfrm>
            <a:off x="0" y="0"/>
            <a:ext cx="12192000" cy="6858000"/>
          </a:xfrm>
          <a:blipFill dpi="0" rotWithShape="1">
            <a:blip r:embed="rId6">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6000" cap="none" dirty="0">
                <a:solidFill>
                  <a:srgbClr val="002060"/>
                </a:solidFill>
              </a:rPr>
              <a:t>PetExec</a:t>
            </a:r>
            <a:r>
              <a:rPr lang="en-US" sz="4800" dirty="0"/>
              <a:t> Review</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p:txBody>
          <a:bodyPr/>
          <a:lstStyle/>
          <a:p>
            <a:r>
              <a:rPr lang="en-US" dirty="0"/>
              <a:t>Amirhossein Sabagh</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December 03, 2020</a:t>
            </a:r>
          </a:p>
          <a:p>
            <a:r>
              <a:rPr lang="en-US" dirty="0"/>
              <a:t>Individual Presentation</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9331118" y="3456037"/>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AA06BDA-2407-4227-B1AF-DE53C143179A}"/>
              </a:ext>
            </a:extLst>
          </p:cNvPr>
          <p:cNvPicPr>
            <a:picLocks noChangeAspect="1"/>
          </p:cNvPicPr>
          <p:nvPr/>
        </p:nvPicPr>
        <p:blipFill>
          <a:blip r:embed="rId7"/>
          <a:stretch>
            <a:fillRect/>
          </a:stretch>
        </p:blipFill>
        <p:spPr>
          <a:xfrm>
            <a:off x="6965862" y="2576760"/>
            <a:ext cx="1008416" cy="785400"/>
          </a:xfrm>
          <a:prstGeom prst="rect">
            <a:avLst/>
          </a:prstGeom>
        </p:spPr>
      </p:pic>
      <p:pic>
        <p:nvPicPr>
          <p:cNvPr id="12" name="Audio 11">
            <a:hlinkClick r:id="" action="ppaction://media"/>
            <a:extLst>
              <a:ext uri="{FF2B5EF4-FFF2-40B4-BE49-F238E27FC236}">
                <a16:creationId xmlns:a16="http://schemas.microsoft.com/office/drawing/2014/main" id="{6235DD7E-39EA-45EC-8778-FBF7430F4EC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65993043"/>
      </p:ext>
    </p:extLst>
  </p:cSld>
  <p:clrMapOvr>
    <a:masterClrMapping/>
  </p:clrMapOvr>
  <mc:AlternateContent xmlns:mc="http://schemas.openxmlformats.org/markup-compatibility/2006">
    <mc:Choice xmlns:p14="http://schemas.microsoft.com/office/powerpoint/2010/main" Requires="p14">
      <p:transition spd="slow" p14:dur="2000" advTm="21802"/>
    </mc:Choice>
    <mc:Fallback>
      <p:transition spd="slow" advTm="21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12B1A2-A3F4-4A91-B745-691B6C4ABCE4}"/>
              </a:ext>
            </a:extLst>
          </p:cNvPr>
          <p:cNvPicPr>
            <a:picLocks noChangeAspect="1"/>
          </p:cNvPicPr>
          <p:nvPr/>
        </p:nvPicPr>
        <p:blipFill>
          <a:blip r:embed="rId5"/>
          <a:stretch>
            <a:fillRect/>
          </a:stretch>
        </p:blipFill>
        <p:spPr>
          <a:xfrm>
            <a:off x="1007822" y="1013486"/>
            <a:ext cx="10176355" cy="4831028"/>
          </a:xfrm>
          <a:prstGeom prst="rect">
            <a:avLst/>
          </a:prstGeom>
        </p:spPr>
      </p:pic>
      <p:pic>
        <p:nvPicPr>
          <p:cNvPr id="6" name="Audio 5">
            <a:hlinkClick r:id="" action="ppaction://media"/>
            <a:extLst>
              <a:ext uri="{FF2B5EF4-FFF2-40B4-BE49-F238E27FC236}">
                <a16:creationId xmlns:a16="http://schemas.microsoft.com/office/drawing/2014/main" id="{76A97AD2-3C3A-4BB6-B32A-CD16BF43E7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800700"/>
      </p:ext>
    </p:extLst>
  </p:cSld>
  <p:clrMapOvr>
    <a:masterClrMapping/>
  </p:clrMapOvr>
  <mc:AlternateContent xmlns:mc="http://schemas.openxmlformats.org/markup-compatibility/2006">
    <mc:Choice xmlns:p14="http://schemas.microsoft.com/office/powerpoint/2010/main" Requires="p14">
      <p:transition spd="slow" p14:dur="2000" advTm="16564"/>
    </mc:Choice>
    <mc:Fallback>
      <p:transition spd="slow" advTm="16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Placeholder 10" descr="Reflection of city at dusk on mirrored building">
            <a:extLst>
              <a:ext uri="{FF2B5EF4-FFF2-40B4-BE49-F238E27FC236}">
                <a16:creationId xmlns:a16="http://schemas.microsoft.com/office/drawing/2014/main" id="{80F641B8-D4CB-4B34-AF57-A526981DEDAF}"/>
              </a:ext>
            </a:extLst>
          </p:cNvPr>
          <p:cNvPicPr>
            <a:picLocks noGrp="1" noChangeAspect="1"/>
          </p:cNvPicPr>
          <p:nvPr>
            <p:ph type="pic" sz="quarter" idx="10"/>
          </p:nvPr>
        </p:nvPicPr>
        <p:blipFill>
          <a:blip r:embed="rId3">
            <a:alphaModFix amt="80000"/>
          </a:blip>
          <a:srcRect t="6692" b="6692"/>
          <a:stretch/>
        </p:blipFill>
        <p:spPr>
          <a:xfrm>
            <a:off x="-5606" y="0"/>
            <a:ext cx="12192000" cy="6858000"/>
          </a:xfrm>
        </p:spPr>
      </p:pic>
      <p:sp>
        <p:nvSpPr>
          <p:cNvPr id="7" name="Oval 6">
            <a:extLst>
              <a:ext uri="{FF2B5EF4-FFF2-40B4-BE49-F238E27FC236}">
                <a16:creationId xmlns:a16="http://schemas.microsoft.com/office/drawing/2014/main" id="{48461F53-81E4-4F48-8B4D-56B6013B1088}"/>
              </a:ext>
              <a:ext uri="{C183D7F6-B498-43B3-948B-1728B52AA6E4}">
                <adec:decorative xmlns:adec="http://schemas.microsoft.com/office/drawing/2017/decorative" val="1"/>
              </a:ext>
            </a:extLst>
          </p:cNvPr>
          <p:cNvSpPr/>
          <p:nvPr/>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0CA4A65-0235-4CB2-B09E-4E2D8F223034}"/>
              </a:ext>
            </a:extLst>
          </p:cNvPr>
          <p:cNvSpPr>
            <a:spLocks noGrp="1"/>
          </p:cNvSpPr>
          <p:nvPr>
            <p:ph type="title"/>
          </p:nvPr>
        </p:nvSpPr>
        <p:spPr>
          <a:xfrm>
            <a:off x="4086802" y="2708523"/>
            <a:ext cx="4007183" cy="1440953"/>
          </a:xfrm>
        </p:spPr>
        <p:txBody>
          <a:bodyPr/>
          <a:lstStyle/>
          <a:p>
            <a:pPr rtl="0" eaLnBrk="1" latinLnBrk="0" hangingPunct="1"/>
            <a:r>
              <a:rPr lang="en-US" sz="4800" b="1" kern="1200" dirty="0">
                <a:solidFill>
                  <a:srgbClr val="FFFFFF"/>
                </a:solidFill>
                <a:effectLst/>
                <a:latin typeface="+mj-lt"/>
                <a:ea typeface="+mn-ea"/>
                <a:cs typeface="+mn-cs"/>
              </a:rPr>
              <a:t>Inventory Management</a:t>
            </a:r>
            <a:endParaRPr lang="en-US" sz="4800" b="1" dirty="0">
              <a:latin typeface="+mj-lt"/>
            </a:endParaRPr>
          </a:p>
        </p:txBody>
      </p:sp>
      <p:sp>
        <p:nvSpPr>
          <p:cNvPr id="2" name="Oval 1">
            <a:extLst>
              <a:ext uri="{FF2B5EF4-FFF2-40B4-BE49-F238E27FC236}">
                <a16:creationId xmlns:a16="http://schemas.microsoft.com/office/drawing/2014/main" id="{733AD71F-DA66-44DD-B812-447839E534FB}"/>
              </a:ext>
              <a:ext uri="{C183D7F6-B498-43B3-948B-1728B52AA6E4}">
                <adec:decorative xmlns:adec="http://schemas.microsoft.com/office/drawing/2017/decorative" val="1"/>
              </a:ext>
            </a:extLst>
          </p:cNvPr>
          <p:cNvSpPr/>
          <p:nvPr/>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A7CF27D1-2BD8-40D7-A92B-834F8A4F76F0}"/>
              </a:ext>
              <a:ext uri="{C183D7F6-B498-43B3-948B-1728B52AA6E4}">
                <adec:decorative xmlns:adec="http://schemas.microsoft.com/office/drawing/2017/decorative" val="1"/>
              </a:ext>
            </a:extLst>
          </p:cNvPr>
          <p:cNvSpPr/>
          <p:nvPr/>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290F2B13-F976-4C2D-883C-E495CDF04ACA}"/>
              </a:ext>
              <a:ext uri="{C183D7F6-B498-43B3-948B-1728B52AA6E4}">
                <adec:decorative xmlns:adec="http://schemas.microsoft.com/office/drawing/2017/decorative" val="1"/>
              </a:ext>
            </a:extLst>
          </p:cNvPr>
          <p:cNvSpPr/>
          <p:nvPr/>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1399790"/>
      </p:ext>
    </p:extLst>
  </p:cSld>
  <p:clrMapOvr>
    <a:masterClrMapping/>
  </p:clrMapOvr>
  <mc:AlternateContent xmlns:mc="http://schemas.openxmlformats.org/markup-compatibility/2006">
    <mc:Choice xmlns:p14="http://schemas.microsoft.com/office/powerpoint/2010/main" Requires="p14">
      <p:transition p14:dur="0" advTm="3616"/>
    </mc:Choice>
    <mc:Fallback>
      <p:transition advTm="361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FCE041C-95BD-44D2-B6C1-24D83ADE17A2}"/>
              </a:ext>
            </a:extLst>
          </p:cNvPr>
          <p:cNvSpPr>
            <a:spLocks noGrp="1"/>
          </p:cNvSpPr>
          <p:nvPr>
            <p:ph type="body" sz="quarter" idx="4294967295"/>
          </p:nvPr>
        </p:nvSpPr>
        <p:spPr>
          <a:xfrm>
            <a:off x="347240" y="434794"/>
            <a:ext cx="6802438" cy="1989137"/>
          </a:xfrm>
          <a:prstGeom prst="rect">
            <a:avLst/>
          </a:prstGeom>
        </p:spPr>
        <p:txBody>
          <a:bodyPr/>
          <a:lstStyle/>
          <a:p>
            <a:pPr marL="0" indent="0">
              <a:buNone/>
            </a:pPr>
            <a:r>
              <a:rPr lang="en-US" sz="2400" b="1" dirty="0">
                <a:solidFill>
                  <a:schemeClr val="accent3"/>
                </a:solidFill>
                <a:latin typeface="+mj-lt"/>
              </a:rPr>
              <a:t>PetExec claims that</a:t>
            </a:r>
          </a:p>
          <a:p>
            <a:pPr marL="0" indent="0">
              <a:buNone/>
            </a:pPr>
            <a:r>
              <a:rPr lang="en-US" sz="4800" dirty="0">
                <a:latin typeface="transat"/>
              </a:rPr>
              <a:t>	“</a:t>
            </a:r>
            <a:r>
              <a:rPr lang="en-US" sz="4800" b="1" i="0" dirty="0">
                <a:solidFill>
                  <a:srgbClr val="353640"/>
                </a:solidFill>
                <a:effectLst/>
                <a:latin typeface="transat"/>
              </a:rPr>
              <a:t>Our reports are an 	accountant's dream!”</a:t>
            </a:r>
          </a:p>
          <a:p>
            <a:endParaRPr lang="en-US" dirty="0"/>
          </a:p>
        </p:txBody>
      </p:sp>
      <p:pic>
        <p:nvPicPr>
          <p:cNvPr id="21" name="Picture 20">
            <a:extLst>
              <a:ext uri="{FF2B5EF4-FFF2-40B4-BE49-F238E27FC236}">
                <a16:creationId xmlns:a16="http://schemas.microsoft.com/office/drawing/2014/main" id="{37358E70-B6D8-4340-8EC2-8BF5D4D281EB}"/>
              </a:ext>
            </a:extLst>
          </p:cNvPr>
          <p:cNvPicPr>
            <a:picLocks noChangeAspect="1"/>
          </p:cNvPicPr>
          <p:nvPr/>
        </p:nvPicPr>
        <p:blipFill>
          <a:blip r:embed="rId5"/>
          <a:stretch>
            <a:fillRect/>
          </a:stretch>
        </p:blipFill>
        <p:spPr>
          <a:xfrm>
            <a:off x="7620000" y="0"/>
            <a:ext cx="4572000" cy="6858000"/>
          </a:xfrm>
          <a:prstGeom prst="rect">
            <a:avLst/>
          </a:prstGeom>
        </p:spPr>
      </p:pic>
      <p:sp>
        <p:nvSpPr>
          <p:cNvPr id="28" name="TextBox 27">
            <a:extLst>
              <a:ext uri="{FF2B5EF4-FFF2-40B4-BE49-F238E27FC236}">
                <a16:creationId xmlns:a16="http://schemas.microsoft.com/office/drawing/2014/main" id="{68988CA8-D5A4-491F-8C66-AE3E21CC7C89}"/>
              </a:ext>
            </a:extLst>
          </p:cNvPr>
          <p:cNvSpPr txBox="1"/>
          <p:nvPr/>
        </p:nvSpPr>
        <p:spPr>
          <a:xfrm>
            <a:off x="112079" y="2797400"/>
            <a:ext cx="7272760" cy="3108543"/>
          </a:xfrm>
          <a:prstGeom prst="rect">
            <a:avLst/>
          </a:prstGeom>
          <a:noFill/>
        </p:spPr>
        <p:txBody>
          <a:bodyPr wrap="square">
            <a:spAutoFit/>
          </a:bodyPr>
          <a:lstStyle/>
          <a:p>
            <a:r>
              <a:rPr lang="en-US" sz="2800" b="0" i="0" dirty="0">
                <a:solidFill>
                  <a:srgbClr val="4F5C65"/>
                </a:solidFill>
                <a:effectLst/>
                <a:latin typeface="transat"/>
              </a:rPr>
              <a:t>Keep track of revenues, take a look at projections and comparisons, and view statistics on a daily basis all with our detailed accounting reports.</a:t>
            </a:r>
          </a:p>
          <a:p>
            <a:endParaRPr lang="en-US" sz="2800" dirty="0">
              <a:solidFill>
                <a:srgbClr val="4F5C65"/>
              </a:solidFill>
              <a:latin typeface="transat"/>
            </a:endParaRPr>
          </a:p>
          <a:p>
            <a:r>
              <a:rPr lang="en-US" sz="2800" b="0" i="0" dirty="0">
                <a:solidFill>
                  <a:srgbClr val="4F5C65"/>
                </a:solidFill>
                <a:effectLst/>
                <a:latin typeface="transat"/>
              </a:rPr>
              <a:t>From accounting to employee, grooming, inventory (retail), vets, and owner/pet reports, we have it all.</a:t>
            </a:r>
            <a:endParaRPr lang="en-CA" sz="2800" dirty="0"/>
          </a:p>
        </p:txBody>
      </p:sp>
      <p:pic>
        <p:nvPicPr>
          <p:cNvPr id="25" name="Audio 24">
            <a:hlinkClick r:id="" action="ppaction://media"/>
            <a:extLst>
              <a:ext uri="{FF2B5EF4-FFF2-40B4-BE49-F238E27FC236}">
                <a16:creationId xmlns:a16="http://schemas.microsoft.com/office/drawing/2014/main" id="{EEDAED27-D093-48C5-84B9-65AA265BC7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903608907"/>
      </p:ext>
    </p:extLst>
  </p:cSld>
  <p:clrMapOvr>
    <a:masterClrMapping/>
  </p:clrMapOvr>
  <mc:AlternateContent xmlns:mc="http://schemas.openxmlformats.org/markup-compatibility/2006">
    <mc:Choice xmlns:p14="http://schemas.microsoft.com/office/powerpoint/2010/main" Requires="p14">
      <p:transition p14:dur="0" advTm="16155"/>
    </mc:Choice>
    <mc:Fallback>
      <p:transition advTm="1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B476-8082-4995-9C75-225DC0AE11A1}"/>
              </a:ext>
            </a:extLst>
          </p:cNvPr>
          <p:cNvSpPr>
            <a:spLocks noGrp="1"/>
          </p:cNvSpPr>
          <p:nvPr>
            <p:ph type="title"/>
          </p:nvPr>
        </p:nvSpPr>
        <p:spPr/>
        <p:txBody>
          <a:bodyPr/>
          <a:lstStyle/>
          <a:p>
            <a:r>
              <a:rPr lang="en-CA" b="1" dirty="0"/>
              <a:t>Inventory tracking</a:t>
            </a:r>
          </a:p>
        </p:txBody>
      </p:sp>
      <p:pic>
        <p:nvPicPr>
          <p:cNvPr id="12290" name="Picture 2">
            <a:extLst>
              <a:ext uri="{FF2B5EF4-FFF2-40B4-BE49-F238E27FC236}">
                <a16:creationId xmlns:a16="http://schemas.microsoft.com/office/drawing/2014/main" id="{EC7CA3E7-2DAC-4859-B50D-A774093C11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00" y="1590547"/>
            <a:ext cx="5734050" cy="10572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DE97BCC-DED0-45B6-9BC0-C2CB881585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000" y="3127471"/>
            <a:ext cx="76200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490B1537-FEF5-4CD7-9775-BC80B300B8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26640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8121">
        <p159:morph option="byObject"/>
      </p:transition>
    </mc:Choice>
    <mc:Fallback>
      <p:transition spd="slow" advTm="181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BB02AB5F-9B22-4AE8-B0BA-225606FCEA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438" y="1795463"/>
            <a:ext cx="11287125" cy="326707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A5E5FFF2-4190-4D61-B269-0747CF88A1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973146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655">
        <p159:morph option="byObject"/>
      </p:transition>
    </mc:Choice>
    <mc:Fallback>
      <p:transition spd="slow" advTm="76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5E3E378-7D3A-4D9D-A898-EF1C30469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00" y="1577786"/>
            <a:ext cx="8921325" cy="46325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FCA813A-FBB6-4F30-A379-C28496BFF8F8}"/>
              </a:ext>
            </a:extLst>
          </p:cNvPr>
          <p:cNvSpPr>
            <a:spLocks noGrp="1"/>
          </p:cNvSpPr>
          <p:nvPr>
            <p:ph type="title"/>
          </p:nvPr>
        </p:nvSpPr>
        <p:spPr>
          <a:xfrm>
            <a:off x="432000" y="647700"/>
            <a:ext cx="11340000" cy="700114"/>
          </a:xfrm>
        </p:spPr>
        <p:txBody>
          <a:bodyPr/>
          <a:lstStyle/>
          <a:p>
            <a:r>
              <a:rPr lang="en-CA" b="1" dirty="0"/>
              <a:t>Daily Statistics Report </a:t>
            </a:r>
          </a:p>
        </p:txBody>
      </p:sp>
      <p:pic>
        <p:nvPicPr>
          <p:cNvPr id="5" name="Audio 4">
            <a:hlinkClick r:id="" action="ppaction://media"/>
            <a:extLst>
              <a:ext uri="{FF2B5EF4-FFF2-40B4-BE49-F238E27FC236}">
                <a16:creationId xmlns:a16="http://schemas.microsoft.com/office/drawing/2014/main" id="{FBA08A13-95EB-4C52-9486-19CF7DE0E6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918562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235">
        <p159:morph option="byObject"/>
      </p:transition>
    </mc:Choice>
    <mc:Fallback>
      <p:transition spd="slow" advTm="13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F92F499-46B5-49B0-896E-B6DF2F2AF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359" y="1200823"/>
            <a:ext cx="8963282" cy="502364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F717B1B9-272C-4371-916C-B90D34303857}"/>
              </a:ext>
            </a:extLst>
          </p:cNvPr>
          <p:cNvSpPr>
            <a:spLocks noGrp="1"/>
          </p:cNvSpPr>
          <p:nvPr>
            <p:ph type="title"/>
          </p:nvPr>
        </p:nvSpPr>
        <p:spPr>
          <a:xfrm>
            <a:off x="426000" y="500709"/>
            <a:ext cx="11340000" cy="700114"/>
          </a:xfrm>
        </p:spPr>
        <p:txBody>
          <a:bodyPr/>
          <a:lstStyle/>
          <a:p>
            <a:r>
              <a:rPr lang="en-CA" b="1" dirty="0"/>
              <a:t>Maintain Taxes</a:t>
            </a:r>
          </a:p>
        </p:txBody>
      </p:sp>
    </p:spTree>
    <p:extLst>
      <p:ext uri="{BB962C8B-B14F-4D97-AF65-F5344CB8AC3E}">
        <p14:creationId xmlns:p14="http://schemas.microsoft.com/office/powerpoint/2010/main" val="20088433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257">
        <p159:morph option="byObject"/>
      </p:transition>
    </mc:Choice>
    <mc:Fallback>
      <p:transition spd="slow" advTm="5257">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887AE97-E26B-467E-8364-A4596CF8B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4214" y="362733"/>
            <a:ext cx="7927178" cy="24654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A8FDF7E-A39C-489E-9A59-F3ADB38CFE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4214" y="3062605"/>
            <a:ext cx="7927178" cy="2759461"/>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5C220028-6D7E-4104-B08A-5AA549B958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4923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678">
        <p159:morph option="byObject"/>
      </p:transition>
    </mc:Choice>
    <mc:Fallback>
      <p:transition spd="slow" advTm="146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6F32235B-D264-4F72-8ABC-BEB39C910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0508" y="352361"/>
            <a:ext cx="6930983" cy="615327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FA992A7-3588-4D52-ADC3-CE55265B93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2749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623">
        <p159:morph option="byObject"/>
      </p:transition>
    </mc:Choice>
    <mc:Fallback>
      <p:transition spd="slow" advTm="106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07567C57-3632-4688-92D2-2C70116BD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8436" y="807684"/>
            <a:ext cx="9575128" cy="5242632"/>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594335EE-F739-4610-9257-71514E2B92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963347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467">
        <p159:morph option="byObject"/>
      </p:transition>
    </mc:Choice>
    <mc:Fallback>
      <p:transition spd="slow" advTm="134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List of Content</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Overview</a:t>
            </a:r>
          </a:p>
          <a:p>
            <a:r>
              <a:rPr lang="en-US" dirty="0"/>
              <a:t>Customer Management</a:t>
            </a:r>
          </a:p>
          <a:p>
            <a:r>
              <a:rPr lang="en-US" dirty="0"/>
              <a:t>Inventory Management</a:t>
            </a:r>
          </a:p>
          <a:p>
            <a:r>
              <a:rPr lang="en-US" dirty="0"/>
              <a:t>Scheduling</a:t>
            </a:r>
          </a:p>
          <a:p>
            <a:r>
              <a:rPr lang="en-US" dirty="0"/>
              <a:t>Price</a:t>
            </a:r>
          </a:p>
          <a:p>
            <a:r>
              <a:rPr lang="en-US" dirty="0"/>
              <a:t>Open-Source</a:t>
            </a:r>
          </a:p>
        </p:txBody>
      </p:sp>
      <p:pic>
        <p:nvPicPr>
          <p:cNvPr id="11" name="Picture Placeholder 10">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a:srcRect l="15394" r="15394"/>
          <a:stretch/>
        </p:blipFill>
        <p:spPr>
          <a:xfrm>
            <a:off x="5733416" y="624239"/>
            <a:ext cx="5855754" cy="5631571"/>
          </a:xfrm>
        </p:spPr>
      </p:pic>
    </p:spTree>
    <p:extLst>
      <p:ext uri="{BB962C8B-B14F-4D97-AF65-F5344CB8AC3E}">
        <p14:creationId xmlns:p14="http://schemas.microsoft.com/office/powerpoint/2010/main" val="1341901065"/>
      </p:ext>
    </p:extLst>
  </p:cSld>
  <p:clrMapOvr>
    <a:masterClrMapping/>
  </p:clrMapOvr>
  <mc:AlternateContent xmlns:mc="http://schemas.openxmlformats.org/markup-compatibility/2006">
    <mc:Choice xmlns:p14="http://schemas.microsoft.com/office/powerpoint/2010/main" Requires="p14">
      <p:transition spd="slow" p14:dur="2000" advTm="5198"/>
    </mc:Choice>
    <mc:Fallback>
      <p:transition spd="slow" advTm="519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2BBF6D24-3C4A-43C6-867F-A1CCA7ADCF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880" y="250130"/>
            <a:ext cx="8000240" cy="6173819"/>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AA9B755E-7D75-47D8-A64A-4E6383DB9B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38281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9654">
        <p159:morph option="byObject"/>
      </p:transition>
    </mc:Choice>
    <mc:Fallback>
      <p:transition spd="slow" advTm="196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8F969252-6BAF-4FAF-8933-4CD5101D96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75" y="321722"/>
            <a:ext cx="7315050" cy="6214556"/>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36D98EA-0EB0-4A77-822A-28564E8F5A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526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161">
        <p159:morph option="byObject"/>
      </p:transition>
    </mc:Choice>
    <mc:Fallback>
      <p:transition spd="slow" advTm="111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p:txBody>
          <a:bodyPr/>
          <a:lstStyle/>
          <a:p>
            <a:r>
              <a:rPr lang="en-US" dirty="0"/>
              <a:t>Scheduling</a:t>
            </a:r>
          </a:p>
          <a:p>
            <a:endParaRPr lang="en-US" dirty="0"/>
          </a:p>
        </p:txBody>
      </p:sp>
      <p:pic>
        <p:nvPicPr>
          <p:cNvPr id="25" name="Picture Placeholder 4" descr="close up of building">
            <a:extLst>
              <a:ext uri="{FF2B5EF4-FFF2-40B4-BE49-F238E27FC236}">
                <a16:creationId xmlns:a16="http://schemas.microsoft.com/office/drawing/2014/main" id="{B43125FE-4923-4B38-ADD6-3F547696AB11}"/>
              </a:ext>
            </a:extLst>
          </p:cNvPr>
          <p:cNvPicPr>
            <a:picLocks noGrp="1" noChangeAspect="1"/>
          </p:cNvPicPr>
          <p:nvPr>
            <p:ph type="pic" sz="quarter" idx="17"/>
          </p:nvPr>
        </p:nvPicPr>
        <p:blipFill rotWithShape="1">
          <a:blip r:embed="rId5"/>
          <a:srcRect t="10082" b="10082"/>
          <a:stretch/>
        </p:blipFill>
        <p:spPr>
          <a:xfrm>
            <a:off x="9261475" y="0"/>
            <a:ext cx="2930525" cy="1560513"/>
          </a:xfrm>
        </p:spPr>
      </p:pic>
      <p:pic>
        <p:nvPicPr>
          <p:cNvPr id="16" name="Picture 6">
            <a:extLst>
              <a:ext uri="{FF2B5EF4-FFF2-40B4-BE49-F238E27FC236}">
                <a16:creationId xmlns:a16="http://schemas.microsoft.com/office/drawing/2014/main" id="{A4C878F5-3F52-46A7-9F12-D0871B95D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400" y="2143088"/>
            <a:ext cx="9951156" cy="3909699"/>
          </a:xfrm>
          <a:prstGeom prst="rect">
            <a:avLst/>
          </a:prstGeom>
          <a:noFill/>
          <a:extLst>
            <a:ext uri="{909E8E84-426E-40DD-AFC4-6F175D3DCCD1}">
              <a14:hiddenFill xmlns:a14="http://schemas.microsoft.com/office/drawing/2010/main">
                <a:solidFill>
                  <a:srgbClr val="FFFFFF"/>
                </a:solidFill>
              </a14:hiddenFill>
            </a:ext>
          </a:extLst>
        </p:spPr>
      </p:pic>
      <p:pic>
        <p:nvPicPr>
          <p:cNvPr id="15" name="Audio 14">
            <a:hlinkClick r:id="" action="ppaction://media"/>
            <a:extLst>
              <a:ext uri="{FF2B5EF4-FFF2-40B4-BE49-F238E27FC236}">
                <a16:creationId xmlns:a16="http://schemas.microsoft.com/office/drawing/2014/main" id="{1FF3FD1B-BC45-4A6B-8369-08E67DB17A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07378520"/>
      </p:ext>
    </p:extLst>
  </p:cSld>
  <p:clrMapOvr>
    <a:masterClrMapping/>
  </p:clrMapOvr>
  <mc:AlternateContent xmlns:mc="http://schemas.openxmlformats.org/markup-compatibility/2006">
    <mc:Choice xmlns:p14="http://schemas.microsoft.com/office/powerpoint/2010/main" Requires="p14">
      <p:transition spd="slow" p14:dur="1500" advTm="37352">
        <p:push dir="u"/>
      </p:transition>
    </mc:Choice>
    <mc:Fallback>
      <p:transition spd="slow" advTm="37352">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DAB1909-26C2-4817-9264-2EB45B0B76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137391" y="800691"/>
            <a:ext cx="5874758" cy="52566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AA1A1B2-82D9-4A2A-9D98-00601B8ABF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000"/>
          <a:stretch/>
        </p:blipFill>
        <p:spPr bwMode="auto">
          <a:xfrm>
            <a:off x="6179852" y="800691"/>
            <a:ext cx="5874757" cy="525661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72CC4677-FDDA-47F7-B68C-F324ABDF61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45775345"/>
      </p:ext>
    </p:extLst>
  </p:cSld>
  <p:clrMapOvr>
    <a:masterClrMapping/>
  </p:clrMapOvr>
  <mc:AlternateContent xmlns:mc="http://schemas.openxmlformats.org/markup-compatibility/2006">
    <mc:Choice xmlns:p159="http://schemas.microsoft.com/office/powerpoint/2015/09/main" Requires="p159">
      <p:transition spd="slow" advTm="13082">
        <p159:morph option="byObject"/>
      </p:transition>
    </mc:Choice>
    <mc:Fallback>
      <p:transition spd="slow" advTm="130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72FCFE0-1A7D-4FAC-9415-51CC8B4F1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976" y="3074013"/>
            <a:ext cx="8026047" cy="32421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33EF6B9-278A-452A-B65E-2B59968EA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75" y="315031"/>
            <a:ext cx="9391650" cy="26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938301"/>
      </p:ext>
    </p:extLst>
  </p:cSld>
  <p:clrMapOvr>
    <a:masterClrMapping/>
  </p:clrMapOvr>
  <mc:AlternateContent xmlns:mc="http://schemas.openxmlformats.org/markup-compatibility/2006">
    <mc:Choice xmlns:p159="http://schemas.microsoft.com/office/powerpoint/2015/09/main" Requires="p159">
      <p:transition spd="slow" advTm="4627">
        <p159:morph option="byObject"/>
      </p:transition>
    </mc:Choice>
    <mc:Fallback>
      <p:transition spd="slow" advTm="4627">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a:xfrm>
            <a:off x="492165" y="269610"/>
            <a:ext cx="10861635" cy="700115"/>
          </a:xfrm>
        </p:spPr>
        <p:txBody>
          <a:bodyPr/>
          <a:lstStyle/>
          <a:p>
            <a:pPr algn="l"/>
            <a:r>
              <a:rPr lang="en-US" dirty="0"/>
              <a:t>PRICE</a:t>
            </a:r>
          </a:p>
        </p:txBody>
      </p:sp>
      <p:cxnSp>
        <p:nvCxnSpPr>
          <p:cNvPr id="21" name="Straight Connector 20">
            <a:extLst>
              <a:ext uri="{FF2B5EF4-FFF2-40B4-BE49-F238E27FC236}">
                <a16:creationId xmlns:a16="http://schemas.microsoft.com/office/drawing/2014/main" id="{A578343A-6A8B-499E-9ECB-989BAAD33C1D}"/>
              </a:ext>
            </a:extLst>
          </p:cNvPr>
          <p:cNvCxnSpPr>
            <a:cxnSpLocks/>
          </p:cNvCxnSpPr>
          <p:nvPr/>
        </p:nvCxnSpPr>
        <p:spPr>
          <a:xfrm>
            <a:off x="2420471" y="619667"/>
            <a:ext cx="9076764" cy="0"/>
          </a:xfrm>
          <a:prstGeom prst="line">
            <a:avLst/>
          </a:pr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B5B3A92-0CB8-43C3-A514-DC77BF1917A3}"/>
              </a:ext>
            </a:extLst>
          </p:cNvPr>
          <p:cNvPicPr>
            <a:picLocks noChangeAspect="1"/>
          </p:cNvPicPr>
          <p:nvPr/>
        </p:nvPicPr>
        <p:blipFill>
          <a:blip r:embed="rId5"/>
          <a:stretch>
            <a:fillRect/>
          </a:stretch>
        </p:blipFill>
        <p:spPr>
          <a:xfrm>
            <a:off x="658659" y="995319"/>
            <a:ext cx="10874682" cy="5243014"/>
          </a:xfrm>
          <a:prstGeom prst="rect">
            <a:avLst/>
          </a:prstGeom>
        </p:spPr>
      </p:pic>
      <p:pic>
        <p:nvPicPr>
          <p:cNvPr id="23" name="Audio 22">
            <a:hlinkClick r:id="" action="ppaction://media"/>
            <a:extLst>
              <a:ext uri="{FF2B5EF4-FFF2-40B4-BE49-F238E27FC236}">
                <a16:creationId xmlns:a16="http://schemas.microsoft.com/office/drawing/2014/main" id="{7C92C13B-9653-4223-8982-33E5FFB92A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34206742"/>
      </p:ext>
    </p:extLst>
  </p:cSld>
  <p:clrMapOvr>
    <a:masterClrMapping/>
  </p:clrMapOvr>
  <mc:AlternateContent xmlns:mc="http://schemas.openxmlformats.org/markup-compatibility/2006">
    <mc:Choice xmlns:p14="http://schemas.microsoft.com/office/powerpoint/2010/main" Requires="p14">
      <p:transition spd="slow" p14:dur="2000" advTm="15789"/>
    </mc:Choice>
    <mc:Fallback>
      <p:transition spd="slow" advTm="15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a:xfrm>
            <a:off x="492165" y="269610"/>
            <a:ext cx="10861635" cy="700115"/>
          </a:xfrm>
        </p:spPr>
        <p:txBody>
          <a:bodyPr/>
          <a:lstStyle/>
          <a:p>
            <a:pPr algn="l"/>
            <a:r>
              <a:rPr lang="en-US" dirty="0"/>
              <a:t>PRICE</a:t>
            </a:r>
          </a:p>
        </p:txBody>
      </p:sp>
      <p:sp>
        <p:nvSpPr>
          <p:cNvPr id="3" name="TextBox 2">
            <a:extLst>
              <a:ext uri="{FF2B5EF4-FFF2-40B4-BE49-F238E27FC236}">
                <a16:creationId xmlns:a16="http://schemas.microsoft.com/office/drawing/2014/main" id="{ABFBBCD1-AE64-421C-91BE-FF24F4BE8706}"/>
              </a:ext>
            </a:extLst>
          </p:cNvPr>
          <p:cNvSpPr txBox="1"/>
          <p:nvPr/>
        </p:nvSpPr>
        <p:spPr>
          <a:xfrm>
            <a:off x="838197" y="1676355"/>
            <a:ext cx="5818094" cy="4467057"/>
          </a:xfrm>
          <a:prstGeom prst="rect">
            <a:avLst/>
          </a:prstGeom>
          <a:noFill/>
        </p:spPr>
        <p:txBody>
          <a:bodyPr wrap="square" rtlCol="0">
            <a:spAutoFit/>
          </a:bodyPr>
          <a:lstStyle/>
          <a:p>
            <a:pPr>
              <a:lnSpc>
                <a:spcPct val="150000"/>
              </a:lnSpc>
            </a:pPr>
            <a:r>
              <a:rPr lang="en-CA" sz="2400" b="1" i="0" dirty="0">
                <a:solidFill>
                  <a:srgbClr val="000000"/>
                </a:solidFill>
                <a:effectLst/>
                <a:latin typeface="+mj-lt"/>
              </a:rPr>
              <a:t>All of the features</a:t>
            </a:r>
          </a:p>
          <a:p>
            <a:pPr>
              <a:lnSpc>
                <a:spcPct val="150000"/>
              </a:lnSpc>
            </a:pPr>
            <a:r>
              <a:rPr lang="en-CA" sz="2400" b="1" i="0" dirty="0">
                <a:solidFill>
                  <a:srgbClr val="000000"/>
                </a:solidFill>
                <a:effectLst/>
                <a:latin typeface="+mj-lt"/>
              </a:rPr>
              <a:t>Unlimited simultaneous users</a:t>
            </a:r>
          </a:p>
          <a:p>
            <a:pPr>
              <a:lnSpc>
                <a:spcPct val="150000"/>
              </a:lnSpc>
            </a:pPr>
            <a:r>
              <a:rPr lang="en-US" sz="2400" b="1" i="0" dirty="0">
                <a:solidFill>
                  <a:srgbClr val="000000"/>
                </a:solidFill>
                <a:effectLst/>
                <a:latin typeface="+mj-lt"/>
              </a:rPr>
              <a:t>Data transfers cost extra $300 (non-refundable)</a:t>
            </a:r>
          </a:p>
          <a:p>
            <a:pPr>
              <a:lnSpc>
                <a:spcPct val="150000"/>
              </a:lnSpc>
            </a:pPr>
            <a:r>
              <a:rPr lang="en-CA" sz="2400" b="1" i="0" dirty="0">
                <a:solidFill>
                  <a:srgbClr val="000000"/>
                </a:solidFill>
                <a:effectLst/>
                <a:latin typeface="+mj-lt"/>
              </a:rPr>
              <a:t>Barcode Tags cost $265 (quantity: 500)</a:t>
            </a:r>
          </a:p>
          <a:p>
            <a:pPr>
              <a:lnSpc>
                <a:spcPct val="150000"/>
              </a:lnSpc>
            </a:pPr>
            <a:r>
              <a:rPr lang="en-US" sz="2400" b="1" i="0" dirty="0">
                <a:solidFill>
                  <a:srgbClr val="000000"/>
                </a:solidFill>
                <a:effectLst/>
                <a:latin typeface="+mj-lt"/>
              </a:rPr>
              <a:t>All PetExec system upgrades</a:t>
            </a:r>
          </a:p>
          <a:p>
            <a:pPr>
              <a:lnSpc>
                <a:spcPct val="150000"/>
              </a:lnSpc>
            </a:pPr>
            <a:r>
              <a:rPr lang="en-US" sz="2400" b="1" i="0" dirty="0">
                <a:solidFill>
                  <a:srgbClr val="000000"/>
                </a:solidFill>
                <a:effectLst/>
                <a:latin typeface="+mj-lt"/>
              </a:rPr>
              <a:t>256 bit High-grade encryption for data security</a:t>
            </a:r>
          </a:p>
        </p:txBody>
      </p:sp>
      <p:pic>
        <p:nvPicPr>
          <p:cNvPr id="6" name="Graphic 5" descr="Checkmark">
            <a:extLst>
              <a:ext uri="{FF2B5EF4-FFF2-40B4-BE49-F238E27FC236}">
                <a16:creationId xmlns:a16="http://schemas.microsoft.com/office/drawing/2014/main" id="{1848C648-C2FE-4682-B06D-568F2FB3F6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69" y="1867344"/>
            <a:ext cx="346031" cy="346031"/>
          </a:xfrm>
          <a:prstGeom prst="rect">
            <a:avLst/>
          </a:prstGeom>
        </p:spPr>
      </p:pic>
      <p:sp>
        <p:nvSpPr>
          <p:cNvPr id="9" name="TextBox 8">
            <a:extLst>
              <a:ext uri="{FF2B5EF4-FFF2-40B4-BE49-F238E27FC236}">
                <a16:creationId xmlns:a16="http://schemas.microsoft.com/office/drawing/2014/main" id="{DA47092A-C138-40AE-9EF8-2AD1A5A14C6F}"/>
              </a:ext>
            </a:extLst>
          </p:cNvPr>
          <p:cNvSpPr txBox="1"/>
          <p:nvPr/>
        </p:nvSpPr>
        <p:spPr>
          <a:xfrm>
            <a:off x="6656287" y="1278393"/>
            <a:ext cx="5043543" cy="5262979"/>
          </a:xfrm>
          <a:prstGeom prst="rect">
            <a:avLst/>
          </a:prstGeom>
          <a:noFill/>
        </p:spPr>
        <p:txBody>
          <a:bodyPr wrap="square">
            <a:spAutoFit/>
          </a:bodyPr>
          <a:lstStyle/>
          <a:p>
            <a:r>
              <a:rPr lang="en-US" sz="2400" b="1" i="0" dirty="0">
                <a:solidFill>
                  <a:srgbClr val="000000"/>
                </a:solidFill>
                <a:effectLst/>
                <a:latin typeface="+mj-lt"/>
              </a:rPr>
              <a:t>Intuitive with many customizable preferences</a:t>
            </a:r>
          </a:p>
          <a:p>
            <a:endParaRPr lang="en-US" sz="2400" b="1" i="0" dirty="0">
              <a:solidFill>
                <a:srgbClr val="000000"/>
              </a:solidFill>
              <a:effectLst/>
              <a:latin typeface="+mj-lt"/>
            </a:endParaRPr>
          </a:p>
          <a:p>
            <a:r>
              <a:rPr lang="en-US" sz="2400" b="1" i="0" dirty="0">
                <a:solidFill>
                  <a:srgbClr val="000000"/>
                </a:solidFill>
                <a:effectLst/>
                <a:latin typeface="+mj-lt"/>
              </a:rPr>
              <a:t>No limit on simultaneous users</a:t>
            </a:r>
          </a:p>
          <a:p>
            <a:endParaRPr lang="en-US" sz="2400" b="1" i="0" dirty="0">
              <a:solidFill>
                <a:srgbClr val="000000"/>
              </a:solidFill>
              <a:effectLst/>
              <a:latin typeface="+mj-lt"/>
            </a:endParaRPr>
          </a:p>
          <a:p>
            <a:r>
              <a:rPr lang="en-US" sz="2400" b="1" i="0" dirty="0">
                <a:solidFill>
                  <a:srgbClr val="000000"/>
                </a:solidFill>
                <a:effectLst/>
                <a:latin typeface="+mj-lt"/>
              </a:rPr>
              <a:t>Invitation to the PetExec closed Facebook page exclusively for PetExec packmates</a:t>
            </a:r>
          </a:p>
          <a:p>
            <a:endParaRPr lang="en-US" sz="2400" b="1" i="0" dirty="0">
              <a:solidFill>
                <a:srgbClr val="000000"/>
              </a:solidFill>
              <a:effectLst/>
              <a:latin typeface="+mj-lt"/>
            </a:endParaRPr>
          </a:p>
          <a:p>
            <a:r>
              <a:rPr lang="en-US" sz="2400" b="1" i="0" dirty="0">
                <a:solidFill>
                  <a:srgbClr val="000000"/>
                </a:solidFill>
                <a:effectLst/>
                <a:latin typeface="+mj-lt"/>
              </a:rPr>
              <a:t>Amazing customer support via online chat, email and phone</a:t>
            </a:r>
          </a:p>
          <a:p>
            <a:endParaRPr lang="en-US" sz="2400" b="1" i="0" dirty="0">
              <a:solidFill>
                <a:srgbClr val="000000"/>
              </a:solidFill>
              <a:effectLst/>
              <a:latin typeface="+mj-lt"/>
            </a:endParaRPr>
          </a:p>
          <a:p>
            <a:r>
              <a:rPr lang="en-US" sz="2400" b="1" i="0" dirty="0">
                <a:solidFill>
                  <a:srgbClr val="000000"/>
                </a:solidFill>
                <a:effectLst/>
                <a:latin typeface="+mj-lt"/>
              </a:rPr>
              <a:t>Secure back-up of data continuously with cloud-based hosting</a:t>
            </a:r>
            <a:endParaRPr lang="en-CA" sz="2400" b="1" i="0" dirty="0">
              <a:solidFill>
                <a:srgbClr val="000000"/>
              </a:solidFill>
              <a:effectLst/>
              <a:latin typeface="+mj-lt"/>
            </a:endParaRPr>
          </a:p>
        </p:txBody>
      </p:sp>
      <p:pic>
        <p:nvPicPr>
          <p:cNvPr id="10" name="Graphic 9" descr="Checkmark">
            <a:extLst>
              <a:ext uri="{FF2B5EF4-FFF2-40B4-BE49-F238E27FC236}">
                <a16:creationId xmlns:a16="http://schemas.microsoft.com/office/drawing/2014/main" id="{2E44A726-AE7E-4516-B627-F1538D2285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65" y="2417258"/>
            <a:ext cx="346031" cy="346031"/>
          </a:xfrm>
          <a:prstGeom prst="rect">
            <a:avLst/>
          </a:prstGeom>
        </p:spPr>
      </p:pic>
      <p:pic>
        <p:nvPicPr>
          <p:cNvPr id="11" name="Graphic 10" descr="Checkmark">
            <a:extLst>
              <a:ext uri="{FF2B5EF4-FFF2-40B4-BE49-F238E27FC236}">
                <a16:creationId xmlns:a16="http://schemas.microsoft.com/office/drawing/2014/main" id="{786A6D23-2BAE-4243-A973-B2A129AFA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65" y="2971910"/>
            <a:ext cx="346031" cy="346031"/>
          </a:xfrm>
          <a:prstGeom prst="rect">
            <a:avLst/>
          </a:prstGeom>
        </p:spPr>
      </p:pic>
      <p:pic>
        <p:nvPicPr>
          <p:cNvPr id="12" name="Graphic 11" descr="Checkmark">
            <a:extLst>
              <a:ext uri="{FF2B5EF4-FFF2-40B4-BE49-F238E27FC236}">
                <a16:creationId xmlns:a16="http://schemas.microsoft.com/office/drawing/2014/main" id="{B75268FC-2E1F-444B-B3A6-B61A6CAD1F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65" y="4048720"/>
            <a:ext cx="346031" cy="346031"/>
          </a:xfrm>
          <a:prstGeom prst="rect">
            <a:avLst/>
          </a:prstGeom>
        </p:spPr>
      </p:pic>
      <p:pic>
        <p:nvPicPr>
          <p:cNvPr id="13" name="Graphic 12" descr="Checkmark">
            <a:extLst>
              <a:ext uri="{FF2B5EF4-FFF2-40B4-BE49-F238E27FC236}">
                <a16:creationId xmlns:a16="http://schemas.microsoft.com/office/drawing/2014/main" id="{9220F6B6-5C5E-4F3E-859B-6C65B4649F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65" y="4589077"/>
            <a:ext cx="346031" cy="346031"/>
          </a:xfrm>
          <a:prstGeom prst="rect">
            <a:avLst/>
          </a:prstGeom>
        </p:spPr>
      </p:pic>
      <p:pic>
        <p:nvPicPr>
          <p:cNvPr id="14" name="Graphic 13" descr="Checkmark">
            <a:extLst>
              <a:ext uri="{FF2B5EF4-FFF2-40B4-BE49-F238E27FC236}">
                <a16:creationId xmlns:a16="http://schemas.microsoft.com/office/drawing/2014/main" id="{40489C53-2EAA-4E7C-9392-B61F9E5B7E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2166" y="5193229"/>
            <a:ext cx="346031" cy="346031"/>
          </a:xfrm>
          <a:prstGeom prst="rect">
            <a:avLst/>
          </a:prstGeom>
        </p:spPr>
      </p:pic>
      <p:pic>
        <p:nvPicPr>
          <p:cNvPr id="15" name="Graphic 14" descr="Checkmark">
            <a:extLst>
              <a:ext uri="{FF2B5EF4-FFF2-40B4-BE49-F238E27FC236}">
                <a16:creationId xmlns:a16="http://schemas.microsoft.com/office/drawing/2014/main" id="{149CE5CF-7188-428C-9A93-BAB9DE9247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0256" y="1332720"/>
            <a:ext cx="346031" cy="346031"/>
          </a:xfrm>
          <a:prstGeom prst="rect">
            <a:avLst/>
          </a:prstGeom>
        </p:spPr>
      </p:pic>
      <p:pic>
        <p:nvPicPr>
          <p:cNvPr id="16" name="Graphic 15" descr="Checkmark">
            <a:extLst>
              <a:ext uri="{FF2B5EF4-FFF2-40B4-BE49-F238E27FC236}">
                <a16:creationId xmlns:a16="http://schemas.microsoft.com/office/drawing/2014/main" id="{4C221CE2-ECF2-49AC-AA44-FBABA48D1C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5489" y="2417258"/>
            <a:ext cx="346031" cy="346031"/>
          </a:xfrm>
          <a:prstGeom prst="rect">
            <a:avLst/>
          </a:prstGeom>
        </p:spPr>
      </p:pic>
      <p:pic>
        <p:nvPicPr>
          <p:cNvPr id="17" name="Graphic 16" descr="Checkmark">
            <a:extLst>
              <a:ext uri="{FF2B5EF4-FFF2-40B4-BE49-F238E27FC236}">
                <a16:creationId xmlns:a16="http://schemas.microsoft.com/office/drawing/2014/main" id="{E5CF91CC-2636-49F8-A20C-9C1127792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5489" y="3144925"/>
            <a:ext cx="346031" cy="346031"/>
          </a:xfrm>
          <a:prstGeom prst="rect">
            <a:avLst/>
          </a:prstGeom>
        </p:spPr>
      </p:pic>
      <p:pic>
        <p:nvPicPr>
          <p:cNvPr id="18" name="Graphic 17" descr="Checkmark">
            <a:extLst>
              <a:ext uri="{FF2B5EF4-FFF2-40B4-BE49-F238E27FC236}">
                <a16:creationId xmlns:a16="http://schemas.microsoft.com/office/drawing/2014/main" id="{4DD1C6BE-EA98-42CF-80B1-A67F9BE51E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0252" y="4592396"/>
            <a:ext cx="346031" cy="346031"/>
          </a:xfrm>
          <a:prstGeom prst="rect">
            <a:avLst/>
          </a:prstGeom>
        </p:spPr>
      </p:pic>
      <p:pic>
        <p:nvPicPr>
          <p:cNvPr id="19" name="Graphic 18" descr="Checkmark">
            <a:extLst>
              <a:ext uri="{FF2B5EF4-FFF2-40B4-BE49-F238E27FC236}">
                <a16:creationId xmlns:a16="http://schemas.microsoft.com/office/drawing/2014/main" id="{BC87E7D7-5357-47BB-B68D-B19381D0CA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0251" y="5697155"/>
            <a:ext cx="346031" cy="346031"/>
          </a:xfrm>
          <a:prstGeom prst="rect">
            <a:avLst/>
          </a:prstGeom>
        </p:spPr>
      </p:pic>
      <p:cxnSp>
        <p:nvCxnSpPr>
          <p:cNvPr id="21" name="Straight Connector 20">
            <a:extLst>
              <a:ext uri="{FF2B5EF4-FFF2-40B4-BE49-F238E27FC236}">
                <a16:creationId xmlns:a16="http://schemas.microsoft.com/office/drawing/2014/main" id="{A578343A-6A8B-499E-9ECB-989BAAD33C1D}"/>
              </a:ext>
            </a:extLst>
          </p:cNvPr>
          <p:cNvCxnSpPr>
            <a:cxnSpLocks/>
          </p:cNvCxnSpPr>
          <p:nvPr/>
        </p:nvCxnSpPr>
        <p:spPr>
          <a:xfrm>
            <a:off x="2420471" y="619667"/>
            <a:ext cx="9076764" cy="0"/>
          </a:xfrm>
          <a:prstGeom prst="line">
            <a:avLst/>
          </a:prstGeom>
          <a:ln w="635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6" name="Audio 25">
            <a:hlinkClick r:id="" action="ppaction://media"/>
            <a:extLst>
              <a:ext uri="{FF2B5EF4-FFF2-40B4-BE49-F238E27FC236}">
                <a16:creationId xmlns:a16="http://schemas.microsoft.com/office/drawing/2014/main" id="{68634742-458D-42C2-B145-DDAC3B62B50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575421478"/>
      </p:ext>
    </p:extLst>
  </p:cSld>
  <p:clrMapOvr>
    <a:masterClrMapping/>
  </p:clrMapOvr>
  <mc:AlternateContent xmlns:mc="http://schemas.openxmlformats.org/markup-compatibility/2006">
    <mc:Choice xmlns:p14="http://schemas.microsoft.com/office/powerpoint/2010/main" Requires="p14">
      <p:transition spd="slow" p14:dur="2000" advTm="41110"/>
    </mc:Choice>
    <mc:Fallback>
      <p:transition spd="slow" advTm="41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Devices Supported</a:t>
            </a:r>
          </a:p>
        </p:txBody>
      </p:sp>
      <p:grpSp>
        <p:nvGrpSpPr>
          <p:cNvPr id="2" name="Group 1">
            <a:extLst>
              <a:ext uri="{FF2B5EF4-FFF2-40B4-BE49-F238E27FC236}">
                <a16:creationId xmlns:a16="http://schemas.microsoft.com/office/drawing/2014/main" id="{D484510E-C1DA-468D-82E6-8D7246E1132A}"/>
              </a:ext>
            </a:extLst>
          </p:cNvPr>
          <p:cNvGrpSpPr/>
          <p:nvPr/>
        </p:nvGrpSpPr>
        <p:grpSpPr>
          <a:xfrm>
            <a:off x="432000" y="1934100"/>
            <a:ext cx="2085109" cy="1609290"/>
            <a:chOff x="5919224" y="4108814"/>
            <a:chExt cx="2085109" cy="1609290"/>
          </a:xfrm>
        </p:grpSpPr>
        <p:sp>
          <p:nvSpPr>
            <p:cNvPr id="20" name="Hexagon 19">
              <a:extLst>
                <a:ext uri="{FF2B5EF4-FFF2-40B4-BE49-F238E27FC236}">
                  <a16:creationId xmlns:a16="http://schemas.microsoft.com/office/drawing/2014/main" id="{184F3FD5-57F6-429C-8A79-BC3E161F9645}"/>
                </a:ext>
                <a:ext uri="{C183D7F6-B498-43B3-948B-1728B52AA6E4}">
                  <adec:decorative xmlns:adec="http://schemas.microsoft.com/office/drawing/2017/decorative" val="1"/>
                </a:ext>
              </a:extLst>
            </p:cNvPr>
            <p:cNvSpPr/>
            <p:nvPr/>
          </p:nvSpPr>
          <p:spPr>
            <a:xfrm>
              <a:off x="5919224" y="4108814"/>
              <a:ext cx="2085109" cy="1609290"/>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4" name="TextBox 43">
              <a:extLst>
                <a:ext uri="{FF2B5EF4-FFF2-40B4-BE49-F238E27FC236}">
                  <a16:creationId xmlns:a16="http://schemas.microsoft.com/office/drawing/2014/main" id="{AB2D8CCC-2870-4227-ABD9-02D24FF59C9D}"/>
                </a:ext>
              </a:extLst>
            </p:cNvPr>
            <p:cNvSpPr txBox="1"/>
            <p:nvPr/>
          </p:nvSpPr>
          <p:spPr>
            <a:xfrm>
              <a:off x="6142487" y="4626142"/>
              <a:ext cx="1638582" cy="523220"/>
            </a:xfrm>
            <a:prstGeom prst="rect">
              <a:avLst/>
            </a:prstGeom>
            <a:noFill/>
          </p:spPr>
          <p:txBody>
            <a:bodyPr wrap="square" rtlCol="0">
              <a:spAutoFit/>
            </a:bodyPr>
            <a:lstStyle/>
            <a:p>
              <a:pPr algn="ctr"/>
              <a:r>
                <a:rPr lang="en-CA" sz="2800" b="1" dirty="0">
                  <a:solidFill>
                    <a:schemeClr val="bg2"/>
                  </a:solidFill>
                  <a:latin typeface="+mj-lt"/>
                  <a:cs typeface="Biome Light" panose="020B0303030204020804" pitchFamily="34" charset="0"/>
                </a:rPr>
                <a:t>Windows</a:t>
              </a:r>
              <a:endParaRPr lang="en-US" sz="2800" b="1" dirty="0">
                <a:solidFill>
                  <a:schemeClr val="bg2"/>
                </a:solidFill>
                <a:latin typeface="+mj-lt"/>
                <a:cs typeface="Biome Light" panose="020B0303030204020804" pitchFamily="34" charset="0"/>
              </a:endParaRPr>
            </a:p>
          </p:txBody>
        </p:sp>
      </p:grpSp>
      <p:grpSp>
        <p:nvGrpSpPr>
          <p:cNvPr id="49" name="Group 48">
            <a:extLst>
              <a:ext uri="{FF2B5EF4-FFF2-40B4-BE49-F238E27FC236}">
                <a16:creationId xmlns:a16="http://schemas.microsoft.com/office/drawing/2014/main" id="{BEF3D266-769E-43D1-8072-43C4BD520039}"/>
              </a:ext>
            </a:extLst>
          </p:cNvPr>
          <p:cNvGrpSpPr/>
          <p:nvPr/>
        </p:nvGrpSpPr>
        <p:grpSpPr>
          <a:xfrm>
            <a:off x="4155690" y="1882686"/>
            <a:ext cx="2085109" cy="1609290"/>
            <a:chOff x="5919224" y="4108814"/>
            <a:chExt cx="2085109" cy="1609290"/>
          </a:xfrm>
        </p:grpSpPr>
        <p:sp>
          <p:nvSpPr>
            <p:cNvPr id="51" name="Hexagon 50">
              <a:extLst>
                <a:ext uri="{FF2B5EF4-FFF2-40B4-BE49-F238E27FC236}">
                  <a16:creationId xmlns:a16="http://schemas.microsoft.com/office/drawing/2014/main" id="{CBD7B050-CF04-4655-B378-B000E88BECB9}"/>
                </a:ext>
                <a:ext uri="{C183D7F6-B498-43B3-948B-1728B52AA6E4}">
                  <adec:decorative xmlns:adec="http://schemas.microsoft.com/office/drawing/2017/decorative" val="1"/>
                </a:ext>
              </a:extLst>
            </p:cNvPr>
            <p:cNvSpPr/>
            <p:nvPr/>
          </p:nvSpPr>
          <p:spPr>
            <a:xfrm>
              <a:off x="5919224" y="4108814"/>
              <a:ext cx="2085109" cy="1609290"/>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3" name="TextBox 52">
              <a:extLst>
                <a:ext uri="{FF2B5EF4-FFF2-40B4-BE49-F238E27FC236}">
                  <a16:creationId xmlns:a16="http://schemas.microsoft.com/office/drawing/2014/main" id="{30E98E02-0851-4963-BCFE-A1B9EBEAFF70}"/>
                </a:ext>
              </a:extLst>
            </p:cNvPr>
            <p:cNvSpPr txBox="1"/>
            <p:nvPr/>
          </p:nvSpPr>
          <p:spPr>
            <a:xfrm>
              <a:off x="6142487" y="4626142"/>
              <a:ext cx="1638582" cy="523220"/>
            </a:xfrm>
            <a:prstGeom prst="rect">
              <a:avLst/>
            </a:prstGeom>
            <a:noFill/>
          </p:spPr>
          <p:txBody>
            <a:bodyPr wrap="square" rtlCol="0">
              <a:spAutoFit/>
            </a:bodyPr>
            <a:lstStyle/>
            <a:p>
              <a:pPr algn="ctr"/>
              <a:r>
                <a:rPr lang="en-CA" sz="2800" b="1" dirty="0">
                  <a:solidFill>
                    <a:schemeClr val="bg2"/>
                  </a:solidFill>
                  <a:latin typeface="+mj-lt"/>
                  <a:cs typeface="Biome Light" panose="020B0303030204020804" pitchFamily="34" charset="0"/>
                </a:rPr>
                <a:t>Mac</a:t>
              </a:r>
              <a:endParaRPr lang="en-US" sz="2800" b="1" dirty="0">
                <a:solidFill>
                  <a:schemeClr val="bg2"/>
                </a:solidFill>
                <a:latin typeface="+mj-lt"/>
                <a:cs typeface="Biome Light" panose="020B0303030204020804" pitchFamily="34" charset="0"/>
              </a:endParaRPr>
            </a:p>
          </p:txBody>
        </p:sp>
      </p:grpSp>
      <p:grpSp>
        <p:nvGrpSpPr>
          <p:cNvPr id="55" name="Group 54">
            <a:extLst>
              <a:ext uri="{FF2B5EF4-FFF2-40B4-BE49-F238E27FC236}">
                <a16:creationId xmlns:a16="http://schemas.microsoft.com/office/drawing/2014/main" id="{17FBB1C6-FD52-4E7C-A728-1782EFA78F73}"/>
              </a:ext>
            </a:extLst>
          </p:cNvPr>
          <p:cNvGrpSpPr/>
          <p:nvPr/>
        </p:nvGrpSpPr>
        <p:grpSpPr>
          <a:xfrm>
            <a:off x="2293845" y="3543390"/>
            <a:ext cx="2085109" cy="1609290"/>
            <a:chOff x="5919224" y="4108814"/>
            <a:chExt cx="2085109" cy="1609290"/>
          </a:xfrm>
          <a:solidFill>
            <a:schemeClr val="bg2"/>
          </a:solidFill>
        </p:grpSpPr>
        <p:sp>
          <p:nvSpPr>
            <p:cNvPr id="57" name="Hexagon 56">
              <a:extLst>
                <a:ext uri="{FF2B5EF4-FFF2-40B4-BE49-F238E27FC236}">
                  <a16:creationId xmlns:a16="http://schemas.microsoft.com/office/drawing/2014/main" id="{D5F22DBD-44DF-4B8B-A7BA-040BC2027C08}"/>
                </a:ext>
                <a:ext uri="{C183D7F6-B498-43B3-948B-1728B52AA6E4}">
                  <adec:decorative xmlns:adec="http://schemas.microsoft.com/office/drawing/2017/decorative" val="1"/>
                </a:ext>
              </a:extLst>
            </p:cNvPr>
            <p:cNvSpPr/>
            <p:nvPr/>
          </p:nvSpPr>
          <p:spPr>
            <a:xfrm>
              <a:off x="5919224" y="4108814"/>
              <a:ext cx="2085109" cy="160929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59" name="TextBox 58">
              <a:extLst>
                <a:ext uri="{FF2B5EF4-FFF2-40B4-BE49-F238E27FC236}">
                  <a16:creationId xmlns:a16="http://schemas.microsoft.com/office/drawing/2014/main" id="{A2C0DA78-1CDE-4AD7-A0C4-E3BF76469AB5}"/>
                </a:ext>
              </a:extLst>
            </p:cNvPr>
            <p:cNvSpPr txBox="1"/>
            <p:nvPr/>
          </p:nvSpPr>
          <p:spPr>
            <a:xfrm>
              <a:off x="6142487" y="4626142"/>
              <a:ext cx="1638582" cy="523220"/>
            </a:xfrm>
            <a:prstGeom prst="rect">
              <a:avLst/>
            </a:prstGeom>
            <a:grpFill/>
          </p:spPr>
          <p:txBody>
            <a:bodyPr wrap="square" rtlCol="0">
              <a:spAutoFit/>
            </a:bodyPr>
            <a:lstStyle/>
            <a:p>
              <a:pPr algn="ctr"/>
              <a:r>
                <a:rPr lang="en-CA" sz="2800" b="1" dirty="0">
                  <a:solidFill>
                    <a:schemeClr val="bg2">
                      <a:lumMod val="25000"/>
                    </a:schemeClr>
                  </a:solidFill>
                  <a:latin typeface="+mj-lt"/>
                  <a:cs typeface="Biome Light" panose="020B0303030204020804" pitchFamily="34" charset="0"/>
                </a:rPr>
                <a:t>Linux</a:t>
              </a:r>
              <a:endParaRPr lang="en-US" sz="2800" b="1" dirty="0">
                <a:solidFill>
                  <a:schemeClr val="bg2">
                    <a:lumMod val="25000"/>
                  </a:schemeClr>
                </a:solidFill>
                <a:latin typeface="+mj-lt"/>
                <a:cs typeface="Biome Light" panose="020B0303030204020804" pitchFamily="34" charset="0"/>
              </a:endParaRPr>
            </a:p>
          </p:txBody>
        </p:sp>
      </p:grpSp>
      <p:grpSp>
        <p:nvGrpSpPr>
          <p:cNvPr id="61" name="Group 60">
            <a:extLst>
              <a:ext uri="{FF2B5EF4-FFF2-40B4-BE49-F238E27FC236}">
                <a16:creationId xmlns:a16="http://schemas.microsoft.com/office/drawing/2014/main" id="{4A9D3EB2-27F6-49D1-A580-13EEE7E31872}"/>
              </a:ext>
            </a:extLst>
          </p:cNvPr>
          <p:cNvGrpSpPr/>
          <p:nvPr/>
        </p:nvGrpSpPr>
        <p:grpSpPr>
          <a:xfrm>
            <a:off x="6096000" y="3543390"/>
            <a:ext cx="2085109" cy="1609290"/>
            <a:chOff x="5919224" y="4108814"/>
            <a:chExt cx="2085109" cy="1609290"/>
          </a:xfrm>
          <a:solidFill>
            <a:schemeClr val="bg2"/>
          </a:solidFill>
        </p:grpSpPr>
        <p:sp>
          <p:nvSpPr>
            <p:cNvPr id="63" name="Hexagon 62">
              <a:extLst>
                <a:ext uri="{FF2B5EF4-FFF2-40B4-BE49-F238E27FC236}">
                  <a16:creationId xmlns:a16="http://schemas.microsoft.com/office/drawing/2014/main" id="{66EAF357-C923-4A2B-9747-BE9B362E38CC}"/>
                </a:ext>
                <a:ext uri="{C183D7F6-B498-43B3-948B-1728B52AA6E4}">
                  <adec:decorative xmlns:adec="http://schemas.microsoft.com/office/drawing/2017/decorative" val="1"/>
                </a:ext>
              </a:extLst>
            </p:cNvPr>
            <p:cNvSpPr/>
            <p:nvPr/>
          </p:nvSpPr>
          <p:spPr>
            <a:xfrm>
              <a:off x="5919224" y="4108814"/>
              <a:ext cx="2085109" cy="160929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5" name="TextBox 64">
              <a:extLst>
                <a:ext uri="{FF2B5EF4-FFF2-40B4-BE49-F238E27FC236}">
                  <a16:creationId xmlns:a16="http://schemas.microsoft.com/office/drawing/2014/main" id="{B5697220-AECB-4D1E-ACB4-DE9D30E06006}"/>
                </a:ext>
              </a:extLst>
            </p:cNvPr>
            <p:cNvSpPr txBox="1"/>
            <p:nvPr/>
          </p:nvSpPr>
          <p:spPr>
            <a:xfrm>
              <a:off x="6142487" y="4436405"/>
              <a:ext cx="1638582" cy="954107"/>
            </a:xfrm>
            <a:prstGeom prst="rect">
              <a:avLst/>
            </a:prstGeom>
            <a:grpFill/>
          </p:spPr>
          <p:txBody>
            <a:bodyPr wrap="square" rtlCol="0">
              <a:spAutoFit/>
            </a:bodyPr>
            <a:lstStyle/>
            <a:p>
              <a:pPr algn="ctr"/>
              <a:r>
                <a:rPr lang="en-CA" sz="2800" b="1" dirty="0">
                  <a:solidFill>
                    <a:schemeClr val="bg2">
                      <a:lumMod val="25000"/>
                    </a:schemeClr>
                  </a:solidFill>
                  <a:latin typeface="+mj-lt"/>
                  <a:cs typeface="Biome Light" panose="020B0303030204020804" pitchFamily="34" charset="0"/>
                </a:rPr>
                <a:t>Web-based</a:t>
              </a:r>
              <a:endParaRPr lang="en-US" sz="2800" b="1" dirty="0">
                <a:solidFill>
                  <a:schemeClr val="bg2">
                    <a:lumMod val="25000"/>
                  </a:schemeClr>
                </a:solidFill>
                <a:latin typeface="+mj-lt"/>
                <a:cs typeface="Biome Light" panose="020B0303030204020804" pitchFamily="34" charset="0"/>
              </a:endParaRPr>
            </a:p>
          </p:txBody>
        </p:sp>
      </p:grpSp>
      <p:grpSp>
        <p:nvGrpSpPr>
          <p:cNvPr id="67" name="Group 66">
            <a:extLst>
              <a:ext uri="{FF2B5EF4-FFF2-40B4-BE49-F238E27FC236}">
                <a16:creationId xmlns:a16="http://schemas.microsoft.com/office/drawing/2014/main" id="{96368880-DE8F-4570-9247-C6A2F0D4A7FA}"/>
              </a:ext>
            </a:extLst>
          </p:cNvPr>
          <p:cNvGrpSpPr/>
          <p:nvPr/>
        </p:nvGrpSpPr>
        <p:grpSpPr>
          <a:xfrm>
            <a:off x="5474043" y="5204095"/>
            <a:ext cx="1087395" cy="776576"/>
            <a:chOff x="5919224" y="4108814"/>
            <a:chExt cx="2085109" cy="1609290"/>
          </a:xfrm>
          <a:solidFill>
            <a:schemeClr val="accent1"/>
          </a:solidFill>
        </p:grpSpPr>
        <p:sp>
          <p:nvSpPr>
            <p:cNvPr id="69" name="Hexagon 68">
              <a:extLst>
                <a:ext uri="{FF2B5EF4-FFF2-40B4-BE49-F238E27FC236}">
                  <a16:creationId xmlns:a16="http://schemas.microsoft.com/office/drawing/2014/main" id="{38C251B6-D2A4-470C-9BB3-C22B86868360}"/>
                </a:ext>
                <a:ext uri="{C183D7F6-B498-43B3-948B-1728B52AA6E4}">
                  <adec:decorative xmlns:adec="http://schemas.microsoft.com/office/drawing/2017/decorative" val="1"/>
                </a:ext>
              </a:extLst>
            </p:cNvPr>
            <p:cNvSpPr/>
            <p:nvPr/>
          </p:nvSpPr>
          <p:spPr>
            <a:xfrm>
              <a:off x="5919224" y="4108814"/>
              <a:ext cx="2085109" cy="160929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0" name="TextBox 69">
              <a:extLst>
                <a:ext uri="{FF2B5EF4-FFF2-40B4-BE49-F238E27FC236}">
                  <a16:creationId xmlns:a16="http://schemas.microsoft.com/office/drawing/2014/main" id="{08A9319B-3275-416D-A70A-1CFBF5C84CAF}"/>
                </a:ext>
              </a:extLst>
            </p:cNvPr>
            <p:cNvSpPr txBox="1"/>
            <p:nvPr/>
          </p:nvSpPr>
          <p:spPr>
            <a:xfrm>
              <a:off x="6123000" y="4507048"/>
              <a:ext cx="1638582" cy="829144"/>
            </a:xfrm>
            <a:prstGeom prst="rect">
              <a:avLst/>
            </a:prstGeom>
            <a:grpFill/>
          </p:spPr>
          <p:txBody>
            <a:bodyPr wrap="square" rtlCol="0">
              <a:spAutoFit/>
            </a:bodyPr>
            <a:lstStyle/>
            <a:p>
              <a:pPr algn="ctr"/>
              <a:r>
                <a:rPr lang="en-CA" sz="2000" b="1" dirty="0">
                  <a:solidFill>
                    <a:schemeClr val="bg1">
                      <a:lumMod val="95000"/>
                    </a:schemeClr>
                  </a:solidFill>
                  <a:latin typeface="+mj-lt"/>
                  <a:cs typeface="Biome Light" panose="020B0303030204020804" pitchFamily="34" charset="0"/>
                </a:rPr>
                <a:t>Cloud</a:t>
              </a:r>
              <a:endParaRPr lang="en-US" sz="2800" b="1" dirty="0">
                <a:solidFill>
                  <a:schemeClr val="bg1">
                    <a:lumMod val="95000"/>
                  </a:schemeClr>
                </a:solidFill>
                <a:latin typeface="+mj-lt"/>
                <a:cs typeface="Biome Light" panose="020B0303030204020804" pitchFamily="34" charset="0"/>
              </a:endParaRPr>
            </a:p>
          </p:txBody>
        </p:sp>
      </p:grpSp>
      <p:grpSp>
        <p:nvGrpSpPr>
          <p:cNvPr id="71" name="Group 70">
            <a:extLst>
              <a:ext uri="{FF2B5EF4-FFF2-40B4-BE49-F238E27FC236}">
                <a16:creationId xmlns:a16="http://schemas.microsoft.com/office/drawing/2014/main" id="{7A9AC106-79BB-41EF-B8B1-4CD9E8D0D7E4}"/>
              </a:ext>
            </a:extLst>
          </p:cNvPr>
          <p:cNvGrpSpPr/>
          <p:nvPr/>
        </p:nvGrpSpPr>
        <p:grpSpPr>
          <a:xfrm>
            <a:off x="7736265" y="5204095"/>
            <a:ext cx="1087395" cy="776576"/>
            <a:chOff x="5919224" y="4108814"/>
            <a:chExt cx="2085109" cy="1609290"/>
          </a:xfrm>
          <a:solidFill>
            <a:schemeClr val="accent1"/>
          </a:solidFill>
        </p:grpSpPr>
        <p:sp>
          <p:nvSpPr>
            <p:cNvPr id="72" name="Hexagon 71">
              <a:extLst>
                <a:ext uri="{FF2B5EF4-FFF2-40B4-BE49-F238E27FC236}">
                  <a16:creationId xmlns:a16="http://schemas.microsoft.com/office/drawing/2014/main" id="{DA326BC6-F72B-49AE-8083-DF69FBA2BFA8}"/>
                </a:ext>
                <a:ext uri="{C183D7F6-B498-43B3-948B-1728B52AA6E4}">
                  <adec:decorative xmlns:adec="http://schemas.microsoft.com/office/drawing/2017/decorative" val="1"/>
                </a:ext>
              </a:extLst>
            </p:cNvPr>
            <p:cNvSpPr/>
            <p:nvPr/>
          </p:nvSpPr>
          <p:spPr>
            <a:xfrm>
              <a:off x="5919224" y="4108814"/>
              <a:ext cx="2085109" cy="160929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3" name="TextBox 72">
              <a:extLst>
                <a:ext uri="{FF2B5EF4-FFF2-40B4-BE49-F238E27FC236}">
                  <a16:creationId xmlns:a16="http://schemas.microsoft.com/office/drawing/2014/main" id="{7A1B28B1-CA70-4805-A890-B49FFD52A398}"/>
                </a:ext>
              </a:extLst>
            </p:cNvPr>
            <p:cNvSpPr txBox="1"/>
            <p:nvPr/>
          </p:nvSpPr>
          <p:spPr>
            <a:xfrm>
              <a:off x="6123000" y="4507048"/>
              <a:ext cx="1638582" cy="829144"/>
            </a:xfrm>
            <a:prstGeom prst="rect">
              <a:avLst/>
            </a:prstGeom>
            <a:grpFill/>
          </p:spPr>
          <p:txBody>
            <a:bodyPr wrap="square" rtlCol="0">
              <a:spAutoFit/>
            </a:bodyPr>
            <a:lstStyle/>
            <a:p>
              <a:pPr algn="ctr"/>
              <a:r>
                <a:rPr lang="en-CA" sz="2000" b="1" dirty="0">
                  <a:solidFill>
                    <a:schemeClr val="bg1">
                      <a:lumMod val="95000"/>
                    </a:schemeClr>
                  </a:solidFill>
                  <a:latin typeface="+mj-lt"/>
                  <a:cs typeface="Biome Light" panose="020B0303030204020804" pitchFamily="34" charset="0"/>
                </a:rPr>
                <a:t>SAAS</a:t>
              </a:r>
              <a:endParaRPr lang="en-US" sz="2800" b="1" dirty="0">
                <a:solidFill>
                  <a:schemeClr val="bg1">
                    <a:lumMod val="95000"/>
                  </a:schemeClr>
                </a:solidFill>
                <a:latin typeface="+mj-lt"/>
                <a:cs typeface="Biome Light" panose="020B0303030204020804" pitchFamily="34" charset="0"/>
              </a:endParaRPr>
            </a:p>
          </p:txBody>
        </p:sp>
      </p:grpSp>
      <p:grpSp>
        <p:nvGrpSpPr>
          <p:cNvPr id="74" name="Group 73">
            <a:extLst>
              <a:ext uri="{FF2B5EF4-FFF2-40B4-BE49-F238E27FC236}">
                <a16:creationId xmlns:a16="http://schemas.microsoft.com/office/drawing/2014/main" id="{8E87967F-AC48-46AB-93F8-03EB72A44CD7}"/>
              </a:ext>
            </a:extLst>
          </p:cNvPr>
          <p:cNvGrpSpPr/>
          <p:nvPr/>
        </p:nvGrpSpPr>
        <p:grpSpPr>
          <a:xfrm>
            <a:off x="7781105" y="1856979"/>
            <a:ext cx="2085109" cy="1609290"/>
            <a:chOff x="5919224" y="4108814"/>
            <a:chExt cx="2085109" cy="1609290"/>
          </a:xfrm>
        </p:grpSpPr>
        <p:sp>
          <p:nvSpPr>
            <p:cNvPr id="75" name="Hexagon 74">
              <a:extLst>
                <a:ext uri="{FF2B5EF4-FFF2-40B4-BE49-F238E27FC236}">
                  <a16:creationId xmlns:a16="http://schemas.microsoft.com/office/drawing/2014/main" id="{0CC64C1A-F6A3-4EE9-B9FD-FC57B20587D2}"/>
                </a:ext>
                <a:ext uri="{C183D7F6-B498-43B3-948B-1728B52AA6E4}">
                  <adec:decorative xmlns:adec="http://schemas.microsoft.com/office/drawing/2017/decorative" val="1"/>
                </a:ext>
              </a:extLst>
            </p:cNvPr>
            <p:cNvSpPr/>
            <p:nvPr/>
          </p:nvSpPr>
          <p:spPr>
            <a:xfrm>
              <a:off x="5919224" y="4108814"/>
              <a:ext cx="2085109" cy="1609290"/>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7" name="TextBox 76">
              <a:extLst>
                <a:ext uri="{FF2B5EF4-FFF2-40B4-BE49-F238E27FC236}">
                  <a16:creationId xmlns:a16="http://schemas.microsoft.com/office/drawing/2014/main" id="{CC145A6D-6F5F-4547-9F24-989C2BDBA8DA}"/>
                </a:ext>
              </a:extLst>
            </p:cNvPr>
            <p:cNvSpPr txBox="1"/>
            <p:nvPr/>
          </p:nvSpPr>
          <p:spPr>
            <a:xfrm>
              <a:off x="6142487" y="4436405"/>
              <a:ext cx="1638582" cy="954107"/>
            </a:xfrm>
            <a:prstGeom prst="rect">
              <a:avLst/>
            </a:prstGeom>
            <a:noFill/>
          </p:spPr>
          <p:txBody>
            <a:bodyPr wrap="square" rtlCol="0">
              <a:spAutoFit/>
            </a:bodyPr>
            <a:lstStyle/>
            <a:p>
              <a:pPr algn="ctr"/>
              <a:r>
                <a:rPr lang="en-CA" sz="2800" b="1" dirty="0">
                  <a:solidFill>
                    <a:schemeClr val="bg2"/>
                  </a:solidFill>
                  <a:latin typeface="+mj-lt"/>
                  <a:cs typeface="Biome Light" panose="020B0303030204020804" pitchFamily="34" charset="0"/>
                </a:rPr>
                <a:t>iPhone /</a:t>
              </a:r>
            </a:p>
            <a:p>
              <a:pPr algn="ctr"/>
              <a:r>
                <a:rPr lang="en-CA" sz="2800" b="1" dirty="0">
                  <a:solidFill>
                    <a:schemeClr val="bg2"/>
                  </a:solidFill>
                  <a:latin typeface="+mj-lt"/>
                  <a:cs typeface="Biome Light" panose="020B0303030204020804" pitchFamily="34" charset="0"/>
                </a:rPr>
                <a:t>iPad</a:t>
              </a:r>
              <a:endParaRPr lang="en-US" sz="2800" b="1" dirty="0">
                <a:solidFill>
                  <a:schemeClr val="bg2"/>
                </a:solidFill>
                <a:latin typeface="+mj-lt"/>
                <a:cs typeface="Biome Light" panose="020B0303030204020804" pitchFamily="34" charset="0"/>
              </a:endParaRPr>
            </a:p>
          </p:txBody>
        </p:sp>
      </p:grpSp>
      <p:grpSp>
        <p:nvGrpSpPr>
          <p:cNvPr id="79" name="Group 78">
            <a:extLst>
              <a:ext uri="{FF2B5EF4-FFF2-40B4-BE49-F238E27FC236}">
                <a16:creationId xmlns:a16="http://schemas.microsoft.com/office/drawing/2014/main" id="{37FA2457-5677-4B53-9036-BFAACE2F493E}"/>
              </a:ext>
            </a:extLst>
          </p:cNvPr>
          <p:cNvGrpSpPr/>
          <p:nvPr/>
        </p:nvGrpSpPr>
        <p:grpSpPr>
          <a:xfrm>
            <a:off x="9485871" y="3491976"/>
            <a:ext cx="2085109" cy="1609290"/>
            <a:chOff x="5919224" y="4108814"/>
            <a:chExt cx="2085109" cy="1609290"/>
          </a:xfrm>
          <a:solidFill>
            <a:schemeClr val="bg2"/>
          </a:solidFill>
        </p:grpSpPr>
        <p:sp>
          <p:nvSpPr>
            <p:cNvPr id="81" name="Hexagon 80">
              <a:extLst>
                <a:ext uri="{FF2B5EF4-FFF2-40B4-BE49-F238E27FC236}">
                  <a16:creationId xmlns:a16="http://schemas.microsoft.com/office/drawing/2014/main" id="{07B29E69-832D-45E2-955A-DC8C22C53287}"/>
                </a:ext>
                <a:ext uri="{C183D7F6-B498-43B3-948B-1728B52AA6E4}">
                  <adec:decorative xmlns:adec="http://schemas.microsoft.com/office/drawing/2017/decorative" val="1"/>
                </a:ext>
              </a:extLst>
            </p:cNvPr>
            <p:cNvSpPr/>
            <p:nvPr/>
          </p:nvSpPr>
          <p:spPr>
            <a:xfrm>
              <a:off x="5919224" y="4108814"/>
              <a:ext cx="2085109" cy="160929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3" name="TextBox 82">
              <a:extLst>
                <a:ext uri="{FF2B5EF4-FFF2-40B4-BE49-F238E27FC236}">
                  <a16:creationId xmlns:a16="http://schemas.microsoft.com/office/drawing/2014/main" id="{2E626708-907C-43A2-9870-3A4CFCDCB3F0}"/>
                </a:ext>
              </a:extLst>
            </p:cNvPr>
            <p:cNvSpPr txBox="1"/>
            <p:nvPr/>
          </p:nvSpPr>
          <p:spPr>
            <a:xfrm>
              <a:off x="6142487" y="4651849"/>
              <a:ext cx="1638582" cy="523220"/>
            </a:xfrm>
            <a:prstGeom prst="rect">
              <a:avLst/>
            </a:prstGeom>
            <a:grpFill/>
          </p:spPr>
          <p:txBody>
            <a:bodyPr wrap="square" rtlCol="0">
              <a:spAutoFit/>
            </a:bodyPr>
            <a:lstStyle/>
            <a:p>
              <a:pPr algn="ctr"/>
              <a:r>
                <a:rPr lang="en-CA" sz="2800" b="1" dirty="0">
                  <a:solidFill>
                    <a:schemeClr val="bg2">
                      <a:lumMod val="25000"/>
                    </a:schemeClr>
                  </a:solidFill>
                  <a:latin typeface="+mj-lt"/>
                  <a:cs typeface="Biome Light" panose="020B0303030204020804" pitchFamily="34" charset="0"/>
                </a:rPr>
                <a:t>Android</a:t>
              </a:r>
              <a:endParaRPr lang="en-US" sz="2800" b="1" dirty="0">
                <a:solidFill>
                  <a:schemeClr val="bg2">
                    <a:lumMod val="25000"/>
                  </a:schemeClr>
                </a:solidFill>
                <a:latin typeface="+mj-lt"/>
                <a:cs typeface="Biome Light" panose="020B0303030204020804" pitchFamily="34" charset="0"/>
              </a:endParaRPr>
            </a:p>
          </p:txBody>
        </p:sp>
      </p:grpSp>
      <p:pic>
        <p:nvPicPr>
          <p:cNvPr id="6" name="Audio 5">
            <a:hlinkClick r:id="" action="ppaction://media"/>
            <a:extLst>
              <a:ext uri="{FF2B5EF4-FFF2-40B4-BE49-F238E27FC236}">
                <a16:creationId xmlns:a16="http://schemas.microsoft.com/office/drawing/2014/main" id="{47C9089F-75E0-485E-8CF9-B02ECCC2F6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56314060"/>
      </p:ext>
    </p:extLst>
  </p:cSld>
  <p:clrMapOvr>
    <a:masterClrMapping/>
  </p:clrMapOvr>
  <mc:AlternateContent xmlns:mc="http://schemas.openxmlformats.org/markup-compatibility/2006">
    <mc:Choice xmlns:p14="http://schemas.microsoft.com/office/powerpoint/2010/main" Requires="p14">
      <p:transition spd="slow" p14:dur="2000" advTm="11928"/>
    </mc:Choice>
    <mc:Fallback>
      <p:transition spd="slow" advTm="11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29D5-4DAB-4A1D-8476-5FAA5885B886}"/>
              </a:ext>
            </a:extLst>
          </p:cNvPr>
          <p:cNvSpPr>
            <a:spLocks noGrp="1"/>
          </p:cNvSpPr>
          <p:nvPr>
            <p:ph type="title"/>
          </p:nvPr>
        </p:nvSpPr>
        <p:spPr>
          <a:xfrm>
            <a:off x="426000" y="462506"/>
            <a:ext cx="11340000" cy="700114"/>
          </a:xfrm>
        </p:spPr>
        <p:txBody>
          <a:bodyPr/>
          <a:lstStyle/>
          <a:p>
            <a:r>
              <a:rPr lang="en-CA" sz="4400" b="1" dirty="0"/>
              <a:t>Open-Source</a:t>
            </a:r>
          </a:p>
        </p:txBody>
      </p:sp>
      <p:pic>
        <p:nvPicPr>
          <p:cNvPr id="3" name="Picture 2">
            <a:extLst>
              <a:ext uri="{FF2B5EF4-FFF2-40B4-BE49-F238E27FC236}">
                <a16:creationId xmlns:a16="http://schemas.microsoft.com/office/drawing/2014/main" id="{8E4358DF-6DA8-4011-8EC0-C126CBC88504}"/>
              </a:ext>
            </a:extLst>
          </p:cNvPr>
          <p:cNvPicPr>
            <a:picLocks noChangeAspect="1"/>
          </p:cNvPicPr>
          <p:nvPr/>
        </p:nvPicPr>
        <p:blipFill rotWithShape="1">
          <a:blip r:embed="rId5"/>
          <a:srcRect l="4384" t="2661" r="4189" b="2807"/>
          <a:stretch/>
        </p:blipFill>
        <p:spPr>
          <a:xfrm>
            <a:off x="6308203" y="1059252"/>
            <a:ext cx="4479402" cy="4739496"/>
          </a:xfrm>
          <a:prstGeom prst="rect">
            <a:avLst/>
          </a:prstGeom>
        </p:spPr>
      </p:pic>
      <p:sp>
        <p:nvSpPr>
          <p:cNvPr id="5" name="TextBox 4">
            <a:extLst>
              <a:ext uri="{FF2B5EF4-FFF2-40B4-BE49-F238E27FC236}">
                <a16:creationId xmlns:a16="http://schemas.microsoft.com/office/drawing/2014/main" id="{6D7F6420-F4A4-4715-A6DD-4DA629067ED0}"/>
              </a:ext>
            </a:extLst>
          </p:cNvPr>
          <p:cNvSpPr txBox="1"/>
          <p:nvPr/>
        </p:nvSpPr>
        <p:spPr>
          <a:xfrm>
            <a:off x="617316" y="2828835"/>
            <a:ext cx="5266482" cy="1200329"/>
          </a:xfrm>
          <a:prstGeom prst="rect">
            <a:avLst/>
          </a:prstGeom>
          <a:noFill/>
        </p:spPr>
        <p:txBody>
          <a:bodyPr wrap="square">
            <a:spAutoFit/>
          </a:bodyPr>
          <a:lstStyle/>
          <a:p>
            <a:r>
              <a:rPr lang="en-US" sz="2400" b="0" i="0" dirty="0">
                <a:solidFill>
                  <a:srgbClr val="4F5C65"/>
                </a:solidFill>
                <a:effectLst/>
                <a:latin typeface="transat"/>
              </a:rPr>
              <a:t>PetExec is built for everyone and is incredibly flexible when it comes to managing your robust pet care business.</a:t>
            </a:r>
            <a:endParaRPr lang="en-CA" sz="2400" dirty="0"/>
          </a:p>
        </p:txBody>
      </p:sp>
      <p:sp>
        <p:nvSpPr>
          <p:cNvPr id="7" name="TextBox 6">
            <a:extLst>
              <a:ext uri="{FF2B5EF4-FFF2-40B4-BE49-F238E27FC236}">
                <a16:creationId xmlns:a16="http://schemas.microsoft.com/office/drawing/2014/main" id="{CF256D09-6D14-47EC-9E4C-EA2CEABE80FE}"/>
              </a:ext>
            </a:extLst>
          </p:cNvPr>
          <p:cNvSpPr txBox="1"/>
          <p:nvPr/>
        </p:nvSpPr>
        <p:spPr>
          <a:xfrm>
            <a:off x="617316" y="5398638"/>
            <a:ext cx="6618789" cy="400110"/>
          </a:xfrm>
          <a:prstGeom prst="rect">
            <a:avLst/>
          </a:prstGeom>
          <a:noFill/>
        </p:spPr>
        <p:txBody>
          <a:bodyPr wrap="square">
            <a:spAutoFit/>
          </a:bodyPr>
          <a:lstStyle/>
          <a:p>
            <a:r>
              <a:rPr lang="en-CA" sz="2000" b="0" i="0" u="none" strike="noStrike" baseline="0" dirty="0">
                <a:solidFill>
                  <a:srgbClr val="000000"/>
                </a:solidFill>
                <a:latin typeface="transat"/>
                <a:hlinkClick r:id="rId6"/>
              </a:rPr>
              <a:t>Set up </a:t>
            </a:r>
            <a:r>
              <a:rPr lang="en-CA" sz="2000" b="0" i="0" u="none" strike="noStrike" baseline="0" dirty="0" err="1">
                <a:solidFill>
                  <a:srgbClr val="000000"/>
                </a:solidFill>
                <a:latin typeface="transat"/>
                <a:hlinkClick r:id="rId6"/>
              </a:rPr>
              <a:t>PetExec's</a:t>
            </a:r>
            <a:r>
              <a:rPr lang="en-CA" sz="2000" b="0" i="0" u="none" strike="noStrike" baseline="0" dirty="0">
                <a:solidFill>
                  <a:srgbClr val="000000"/>
                </a:solidFill>
                <a:latin typeface="transat"/>
                <a:hlinkClick r:id="rId6"/>
              </a:rPr>
              <a:t> Application Programming Interface </a:t>
            </a:r>
            <a:endParaRPr lang="en-CA" sz="2000" dirty="0">
              <a:latin typeface="transat"/>
            </a:endParaRPr>
          </a:p>
        </p:txBody>
      </p:sp>
      <p:pic>
        <p:nvPicPr>
          <p:cNvPr id="11" name="Audio 10">
            <a:hlinkClick r:id="" action="ppaction://media"/>
            <a:extLst>
              <a:ext uri="{FF2B5EF4-FFF2-40B4-BE49-F238E27FC236}">
                <a16:creationId xmlns:a16="http://schemas.microsoft.com/office/drawing/2014/main" id="{6F5BCE90-446A-4A55-98D9-5560FC59FBD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82026865"/>
      </p:ext>
    </p:extLst>
  </p:cSld>
  <p:clrMapOvr>
    <a:masterClrMapping/>
  </p:clrMapOvr>
  <mc:AlternateContent xmlns:mc="http://schemas.openxmlformats.org/markup-compatibility/2006">
    <mc:Choice xmlns:p14="http://schemas.microsoft.com/office/powerpoint/2010/main" Requires="p14">
      <p:transition spd="slow" p14:dur="2000" advTm="14357"/>
    </mc:Choice>
    <mc:Fallback>
      <p:transition spd="slow" advTm="14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Target Audience">
            <a:extLst>
              <a:ext uri="{FF2B5EF4-FFF2-40B4-BE49-F238E27FC236}">
                <a16:creationId xmlns:a16="http://schemas.microsoft.com/office/drawing/2014/main" id="{C4663C19-45BD-46CB-AA38-6CE7C4522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513" y="2204476"/>
            <a:ext cx="548640" cy="548640"/>
          </a:xfrm>
          <a:prstGeom prst="rect">
            <a:avLst/>
          </a:prstGeom>
        </p:spPr>
      </p:pic>
      <p:sp>
        <p:nvSpPr>
          <p:cNvPr id="11" name="TextBox 10">
            <a:extLst>
              <a:ext uri="{FF2B5EF4-FFF2-40B4-BE49-F238E27FC236}">
                <a16:creationId xmlns:a16="http://schemas.microsoft.com/office/drawing/2014/main" id="{0A302878-D117-49D8-8CD3-093E34DF215B}"/>
              </a:ext>
            </a:extLst>
          </p:cNvPr>
          <p:cNvSpPr txBox="1"/>
          <p:nvPr/>
        </p:nvSpPr>
        <p:spPr>
          <a:xfrm>
            <a:off x="1748531" y="1892090"/>
            <a:ext cx="3657600" cy="1190069"/>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Able to classify customers according to the client’s requirements?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YES</a:t>
            </a:r>
          </a:p>
        </p:txBody>
      </p:sp>
      <p:sp>
        <p:nvSpPr>
          <p:cNvPr id="24" name="Hexagon 23">
            <a:extLst>
              <a:ext uri="{FF2B5EF4-FFF2-40B4-BE49-F238E27FC236}">
                <a16:creationId xmlns:a16="http://schemas.microsoft.com/office/drawing/2014/main" id="{B8F5A225-0C56-4A56-9265-DBE9001CCCDC}"/>
              </a:ext>
              <a:ext uri="{C183D7F6-B498-43B3-948B-1728B52AA6E4}">
                <adec:decorative xmlns:adec="http://schemas.microsoft.com/office/drawing/2017/decorative" val="1"/>
              </a:ext>
            </a:extLst>
          </p:cNvPr>
          <p:cNvSpPr/>
          <p:nvPr/>
        </p:nvSpPr>
        <p:spPr>
          <a:xfrm>
            <a:off x="6382827"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Graphic 33" descr="Upward trend">
            <a:extLst>
              <a:ext uri="{FF2B5EF4-FFF2-40B4-BE49-F238E27FC236}">
                <a16:creationId xmlns:a16="http://schemas.microsoft.com/office/drawing/2014/main" id="{112CEB44-CF96-4193-8126-3EF3F89B2EA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62762" y="2203745"/>
            <a:ext cx="548640" cy="548640"/>
          </a:xfrm>
          <a:prstGeom prst="rect">
            <a:avLst/>
          </a:prstGeom>
        </p:spPr>
      </p:pic>
      <p:sp>
        <p:nvSpPr>
          <p:cNvPr id="7" name="TextBox 6">
            <a:extLst>
              <a:ext uri="{FF2B5EF4-FFF2-40B4-BE49-F238E27FC236}">
                <a16:creationId xmlns:a16="http://schemas.microsoft.com/office/drawing/2014/main" id="{64DBD184-BCBE-4A38-8DF2-C0C550ADE4C4}"/>
              </a:ext>
            </a:extLst>
          </p:cNvPr>
          <p:cNvSpPr txBox="1"/>
          <p:nvPr/>
        </p:nvSpPr>
        <p:spPr>
          <a:xfrm>
            <a:off x="7504954" y="1952397"/>
            <a:ext cx="3657600" cy="106901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Record Income?</a:t>
            </a:r>
          </a:p>
          <a:p>
            <a:pPr>
              <a:lnSpc>
                <a:spcPct val="90000"/>
              </a:lnSpc>
              <a:spcBef>
                <a:spcPts val="1000"/>
              </a:spcBef>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Record Expenses?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cs typeface="Biome Light" panose="020B0303030204020804" pitchFamily="34" charset="0"/>
              </a:rPr>
              <a:t>YES</a:t>
            </a:r>
            <a:endParaRPr kumimoji="0" lang="en-US" sz="1600" b="0" i="0" u="none" strike="noStrike" kern="1200" cap="none" spc="0" normalizeH="0" baseline="0" noProof="0" dirty="0">
              <a:ln>
                <a:noFill/>
              </a:ln>
              <a:effectLst/>
              <a:uLnTx/>
              <a:uFillTx/>
              <a:latin typeface="+mn-lt"/>
              <a:ea typeface="+mn-ea"/>
              <a:cs typeface="Biome Light" panose="020B0303030204020804" pitchFamily="34" charset="0"/>
            </a:endParaRP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opping bag">
            <a:extLst>
              <a:ext uri="{FF2B5EF4-FFF2-40B4-BE49-F238E27FC236}">
                <a16:creationId xmlns:a16="http://schemas.microsoft.com/office/drawing/2014/main" id="{245749D8-5A06-44F2-B96E-6718BBEB6C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562762" y="3618325"/>
            <a:ext cx="548640" cy="548640"/>
          </a:xfrm>
          <a:prstGeom prst="rect">
            <a:avLst/>
          </a:prstGeom>
        </p:spPr>
      </p:pic>
      <p:sp>
        <p:nvSpPr>
          <p:cNvPr id="13" name="TextBox 12">
            <a:extLst>
              <a:ext uri="{FF2B5EF4-FFF2-40B4-BE49-F238E27FC236}">
                <a16:creationId xmlns:a16="http://schemas.microsoft.com/office/drawing/2014/main" id="{E0A3F38B-310F-454B-9EF6-EF4B5FD017B0}"/>
              </a:ext>
            </a:extLst>
          </p:cNvPr>
          <p:cNvSpPr txBox="1"/>
          <p:nvPr/>
        </p:nvSpPr>
        <p:spPr>
          <a:xfrm>
            <a:off x="1748531" y="3406913"/>
            <a:ext cx="3657600" cy="9407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Able to record price lists as per the client’s requirements?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YES</a:t>
            </a:r>
          </a:p>
        </p:txBody>
      </p:sp>
      <p:sp>
        <p:nvSpPr>
          <p:cNvPr id="26" name="Hexagon 25">
            <a:extLst>
              <a:ext uri="{FF2B5EF4-FFF2-40B4-BE49-F238E27FC236}">
                <a16:creationId xmlns:a16="http://schemas.microsoft.com/office/drawing/2014/main" id="{F73E68A5-255F-4C3B-82E4-28F5CE1AA4BA}"/>
              </a:ext>
              <a:ext uri="{C183D7F6-B498-43B3-948B-1728B52AA6E4}">
                <adec:decorative xmlns:adec="http://schemas.microsoft.com/office/drawing/2017/decorative" val="1"/>
              </a:ext>
            </a:extLst>
          </p:cNvPr>
          <p:cNvSpPr/>
          <p:nvPr/>
        </p:nvSpPr>
        <p:spPr>
          <a:xfrm>
            <a:off x="6382827"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descr="Clipboard">
            <a:extLst>
              <a:ext uri="{FF2B5EF4-FFF2-40B4-BE49-F238E27FC236}">
                <a16:creationId xmlns:a16="http://schemas.microsoft.com/office/drawing/2014/main" id="{3F4B17BF-671E-4F42-AB1B-F84F52DCE2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93513" y="3618325"/>
            <a:ext cx="548640" cy="548640"/>
          </a:xfrm>
          <a:prstGeom prst="rect">
            <a:avLst/>
          </a:prstGeom>
        </p:spPr>
      </p:pic>
      <p:sp>
        <p:nvSpPr>
          <p:cNvPr id="20" name="Hexagon 19">
            <a:extLst>
              <a:ext uri="{FF2B5EF4-FFF2-40B4-BE49-F238E27FC236}">
                <a16:creationId xmlns:a16="http://schemas.microsoft.com/office/drawing/2014/main" id="{E3AEA7C5-E53C-47EB-B54E-E09414923CE6}"/>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B6D4D59-1662-44D5-B239-F9F86487BE32}"/>
              </a:ext>
            </a:extLst>
          </p:cNvPr>
          <p:cNvSpPr txBox="1"/>
          <p:nvPr/>
        </p:nvSpPr>
        <p:spPr>
          <a:xfrm>
            <a:off x="1748531" y="4814690"/>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Classify Inventory?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YES</a:t>
            </a:r>
            <a:endParaRPr lang="en-US" sz="1600" dirty="0"/>
          </a:p>
        </p:txBody>
      </p:sp>
      <p:sp>
        <p:nvSpPr>
          <p:cNvPr id="28" name="Hexagon 27">
            <a:extLst>
              <a:ext uri="{FF2B5EF4-FFF2-40B4-BE49-F238E27FC236}">
                <a16:creationId xmlns:a16="http://schemas.microsoft.com/office/drawing/2014/main" id="{BC618CE4-6DEC-4D26-B202-8BAAA269727E}"/>
              </a:ext>
              <a:ext uri="{C183D7F6-B498-43B3-948B-1728B52AA6E4}">
                <adec:decorative xmlns:adec="http://schemas.microsoft.com/office/drawing/2017/decorative" val="1"/>
              </a:ext>
            </a:extLst>
          </p:cNvPr>
          <p:cNvSpPr/>
          <p:nvPr/>
        </p:nvSpPr>
        <p:spPr>
          <a:xfrm>
            <a:off x="6382826"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02A63E6-17C3-4C42-AD30-C1D1236CE8C7}"/>
              </a:ext>
            </a:extLst>
          </p:cNvPr>
          <p:cNvSpPr txBox="1"/>
          <p:nvPr/>
        </p:nvSpPr>
        <p:spPr>
          <a:xfrm>
            <a:off x="7477162" y="3342792"/>
            <a:ext cx="3657600" cy="106901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Record Purchases?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Record Sales?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YES</a:t>
            </a:r>
            <a:endParaRPr lang="en-US" sz="1600" dirty="0"/>
          </a:p>
        </p:txBody>
      </p:sp>
      <p:pic>
        <p:nvPicPr>
          <p:cNvPr id="4" name="Graphic 3" descr="Coins">
            <a:extLst>
              <a:ext uri="{FF2B5EF4-FFF2-40B4-BE49-F238E27FC236}">
                <a16:creationId xmlns:a16="http://schemas.microsoft.com/office/drawing/2014/main" id="{C3BA030C-AA34-4334-AB33-9C0A63F722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744" y="4877954"/>
            <a:ext cx="564945" cy="564945"/>
          </a:xfrm>
          <a:prstGeom prst="rect">
            <a:avLst/>
          </a:prstGeom>
        </p:spPr>
      </p:pic>
      <p:sp>
        <p:nvSpPr>
          <p:cNvPr id="25" name="TextBox 24">
            <a:extLst>
              <a:ext uri="{FF2B5EF4-FFF2-40B4-BE49-F238E27FC236}">
                <a16:creationId xmlns:a16="http://schemas.microsoft.com/office/drawing/2014/main" id="{7D917980-933A-4ED0-AF89-DE55E4A8F047}"/>
              </a:ext>
            </a:extLst>
          </p:cNvPr>
          <p:cNvSpPr txBox="1"/>
          <p:nvPr/>
        </p:nvSpPr>
        <p:spPr>
          <a:xfrm>
            <a:off x="7571546" y="4877954"/>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Allow for Scheduling?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YES</a:t>
            </a:r>
            <a:endParaRPr lang="en-US" sz="1600" dirty="0"/>
          </a:p>
        </p:txBody>
      </p:sp>
      <p:pic>
        <p:nvPicPr>
          <p:cNvPr id="10" name="Graphic 9" descr="Monthly calendar">
            <a:extLst>
              <a:ext uri="{FF2B5EF4-FFF2-40B4-BE49-F238E27FC236}">
                <a16:creationId xmlns:a16="http://schemas.microsoft.com/office/drawing/2014/main" id="{7A10ECCD-D703-424E-B0AF-3B2A457FAD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22977" y="4821319"/>
            <a:ext cx="628209" cy="628209"/>
          </a:xfrm>
          <a:prstGeom prst="rect">
            <a:avLst/>
          </a:prstGeom>
        </p:spPr>
      </p:pic>
    </p:spTree>
    <p:extLst>
      <p:ext uri="{BB962C8B-B14F-4D97-AF65-F5344CB8AC3E}">
        <p14:creationId xmlns:p14="http://schemas.microsoft.com/office/powerpoint/2010/main" val="4120671462"/>
      </p:ext>
    </p:extLst>
  </p:cSld>
  <p:clrMapOvr>
    <a:masterClrMapping/>
  </p:clrMapOvr>
  <mc:AlternateContent xmlns:mc="http://schemas.openxmlformats.org/markup-compatibility/2006">
    <mc:Choice xmlns:p14="http://schemas.microsoft.com/office/powerpoint/2010/main" Requires="p14">
      <p:transition spd="slow" p14:dur="2000" advTm="4790"/>
    </mc:Choice>
    <mc:Fallback>
      <p:transition spd="slow" advTm="47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Overview</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399" y="1552331"/>
            <a:ext cx="5265615" cy="4435231"/>
          </a:xfrm>
        </p:spPr>
        <p:txBody>
          <a:bodyPr/>
          <a:lstStyle/>
          <a:p>
            <a:pPr marL="0" indent="0">
              <a:buNone/>
            </a:pPr>
            <a:r>
              <a:rPr lang="en-US" dirty="0"/>
              <a:t>PetExec is a state-of-the-art, cloud-based system to manage pet daycare, boarding, grooming, training, retail &amp; other services. </a:t>
            </a:r>
            <a:endParaRPr lang="fa-IR" dirty="0"/>
          </a:p>
          <a:p>
            <a:pPr marL="0" indent="0">
              <a:buNone/>
            </a:pPr>
            <a:r>
              <a:rPr lang="en-US" dirty="0"/>
              <a:t>PetExec sends automatic emails or texts for appointment reminders, pet birthday, and vaccination due alerts. </a:t>
            </a:r>
            <a:endParaRPr lang="fa-IR" dirty="0"/>
          </a:p>
          <a:p>
            <a:pPr marL="0" indent="0">
              <a:buNone/>
            </a:pPr>
            <a:r>
              <a:rPr lang="en-US" dirty="0"/>
              <a:t>Your pet parent can log-in securely schedule appointments real time, check pet records, and purchase history. </a:t>
            </a:r>
            <a:endParaRPr lang="fa-IR" dirty="0"/>
          </a:p>
          <a:p>
            <a:pPr marL="0" indent="0">
              <a:buNone/>
            </a:pPr>
            <a:r>
              <a:rPr lang="en-US" dirty="0"/>
              <a:t>PetExec Mobile App for pet parents increases efficiency and</a:t>
            </a:r>
            <a:r>
              <a:rPr lang="fa-IR" dirty="0"/>
              <a:t> </a:t>
            </a:r>
            <a:r>
              <a:rPr lang="en-US" dirty="0"/>
              <a:t>communication. Excellent support &amp; coaching! Compatible with any device.</a:t>
            </a:r>
          </a:p>
        </p:txBody>
      </p:sp>
      <p:pic>
        <p:nvPicPr>
          <p:cNvPr id="4" name="Picture Placeholder 3">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5"/>
          <a:srcRect t="9790" b="9790"/>
          <a:stretch/>
        </p:blipFill>
        <p:spPr>
          <a:xfrm>
            <a:off x="7090227" y="786181"/>
            <a:ext cx="4441372" cy="5393036"/>
          </a:xfrm>
        </p:spPr>
      </p:pic>
      <p:pic>
        <p:nvPicPr>
          <p:cNvPr id="7" name="Audio 6">
            <a:hlinkClick r:id="" action="ppaction://media"/>
            <a:extLst>
              <a:ext uri="{FF2B5EF4-FFF2-40B4-BE49-F238E27FC236}">
                <a16:creationId xmlns:a16="http://schemas.microsoft.com/office/drawing/2014/main" id="{332C8C28-42DE-45FD-BE8C-2E7353685A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96770303"/>
      </p:ext>
    </p:extLst>
  </p:cSld>
  <p:clrMapOvr>
    <a:masterClrMapping/>
  </p:clrMapOvr>
  <mc:AlternateContent xmlns:mc="http://schemas.openxmlformats.org/markup-compatibility/2006">
    <mc:Choice xmlns:p14="http://schemas.microsoft.com/office/powerpoint/2010/main" Requires="p14">
      <p:transition spd="slow" p14:dur="2000" advTm="54123"/>
    </mc:Choice>
    <mc:Fallback>
      <p:transition spd="slow" advTm="54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F211-ED25-4BED-862A-17F84B323349}"/>
              </a:ext>
            </a:extLst>
          </p:cNvPr>
          <p:cNvSpPr>
            <a:spLocks noGrp="1"/>
          </p:cNvSpPr>
          <p:nvPr>
            <p:ph type="title"/>
          </p:nvPr>
        </p:nvSpPr>
        <p:spPr/>
        <p:txBody>
          <a:bodyPr/>
          <a:lstStyle/>
          <a:p>
            <a:r>
              <a:rPr lang="en-US" dirty="0"/>
              <a:t>Summary</a:t>
            </a:r>
            <a:br>
              <a:rPr lang="en-US" dirty="0"/>
            </a:br>
            <a:endParaRPr lang="en-US" dirty="0"/>
          </a:p>
        </p:txBody>
      </p:sp>
      <p:sp>
        <p:nvSpPr>
          <p:cNvPr id="18" name="Hexagon 17">
            <a:extLst>
              <a:ext uri="{FF2B5EF4-FFF2-40B4-BE49-F238E27FC236}">
                <a16:creationId xmlns:a16="http://schemas.microsoft.com/office/drawing/2014/main" id="{F3A0DAD0-3E39-4BBF-88E4-5C3C306DCCBB}"/>
              </a:ext>
              <a:ext uri="{C183D7F6-B498-43B3-948B-1728B52AA6E4}">
                <adec:decorative xmlns:adec="http://schemas.microsoft.com/office/drawing/2017/decorative" val="1"/>
              </a:ext>
            </a:extLst>
          </p:cNvPr>
          <p:cNvSpPr/>
          <p:nvPr/>
        </p:nvSpPr>
        <p:spPr>
          <a:xfrm>
            <a:off x="609018" y="210501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A302878-D117-49D8-8CD3-093E34DF215B}"/>
              </a:ext>
            </a:extLst>
          </p:cNvPr>
          <p:cNvSpPr txBox="1"/>
          <p:nvPr/>
        </p:nvSpPr>
        <p:spPr>
          <a:xfrm>
            <a:off x="1707913" y="2177764"/>
            <a:ext cx="3657600"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Is the software affordable?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YES</a:t>
            </a:r>
          </a:p>
        </p:txBody>
      </p:sp>
      <p:sp>
        <p:nvSpPr>
          <p:cNvPr id="19" name="Hexagon 18">
            <a:extLst>
              <a:ext uri="{FF2B5EF4-FFF2-40B4-BE49-F238E27FC236}">
                <a16:creationId xmlns:a16="http://schemas.microsoft.com/office/drawing/2014/main" id="{A6510D74-8CDF-4500-996B-40C07942D72B}"/>
              </a:ext>
              <a:ext uri="{C183D7F6-B498-43B3-948B-1728B52AA6E4}">
                <adec:decorative xmlns:adec="http://schemas.microsoft.com/office/drawing/2017/decorative" val="1"/>
              </a:ext>
            </a:extLst>
          </p:cNvPr>
          <p:cNvSpPr/>
          <p:nvPr/>
        </p:nvSpPr>
        <p:spPr>
          <a:xfrm>
            <a:off x="609018" y="3510536"/>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0A3F38B-310F-454B-9EF6-EF4B5FD017B0}"/>
              </a:ext>
            </a:extLst>
          </p:cNvPr>
          <p:cNvSpPr txBox="1"/>
          <p:nvPr/>
        </p:nvSpPr>
        <p:spPr>
          <a:xfrm>
            <a:off x="1707913" y="3422260"/>
            <a:ext cx="3657600" cy="940770"/>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Is the software available through Open Source?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effectLst/>
                <a:uLnTx/>
                <a:uFillTx/>
                <a:latin typeface="+mn-lt"/>
                <a:ea typeface="+mn-ea"/>
                <a:cs typeface="Biome Light" panose="020B0303030204020804" pitchFamily="34" charset="0"/>
              </a:rPr>
              <a:t>YES</a:t>
            </a:r>
          </a:p>
        </p:txBody>
      </p:sp>
      <p:pic>
        <p:nvPicPr>
          <p:cNvPr id="32" name="Graphic 31" descr="User network">
            <a:extLst>
              <a:ext uri="{FF2B5EF4-FFF2-40B4-BE49-F238E27FC236}">
                <a16:creationId xmlns:a16="http://schemas.microsoft.com/office/drawing/2014/main" id="{B6919A3F-A031-4557-AAC9-0C948C6E4D6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91898" y="3618325"/>
            <a:ext cx="548640" cy="548640"/>
          </a:xfrm>
          <a:prstGeom prst="rect">
            <a:avLst/>
          </a:prstGeom>
        </p:spPr>
      </p:pic>
      <p:pic>
        <p:nvPicPr>
          <p:cNvPr id="5" name="Graphic 4" descr="Piggy Bank">
            <a:extLst>
              <a:ext uri="{FF2B5EF4-FFF2-40B4-BE49-F238E27FC236}">
                <a16:creationId xmlns:a16="http://schemas.microsoft.com/office/drawing/2014/main" id="{B4F38BBC-BC66-47A1-85F5-613FA8F2C1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833" y="2170740"/>
            <a:ext cx="632770" cy="632770"/>
          </a:xfrm>
          <a:prstGeom prst="rect">
            <a:avLst/>
          </a:prstGeom>
        </p:spPr>
      </p:pic>
      <p:sp>
        <p:nvSpPr>
          <p:cNvPr id="27" name="Hexagon 26">
            <a:extLst>
              <a:ext uri="{FF2B5EF4-FFF2-40B4-BE49-F238E27FC236}">
                <a16:creationId xmlns:a16="http://schemas.microsoft.com/office/drawing/2014/main" id="{F3EEF4BA-EAFE-4EAD-B2E3-E78F21541B98}"/>
              </a:ext>
              <a:ext uri="{C183D7F6-B498-43B3-948B-1728B52AA6E4}">
                <adec:decorative xmlns:adec="http://schemas.microsoft.com/office/drawing/2017/decorative" val="1"/>
              </a:ext>
            </a:extLst>
          </p:cNvPr>
          <p:cNvSpPr/>
          <p:nvPr/>
        </p:nvSpPr>
        <p:spPr>
          <a:xfrm>
            <a:off x="609017" y="4778318"/>
            <a:ext cx="914400" cy="764219"/>
          </a:xfrm>
          <a:prstGeom prst="hexagon">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Coins">
            <a:extLst>
              <a:ext uri="{FF2B5EF4-FFF2-40B4-BE49-F238E27FC236}">
                <a16:creationId xmlns:a16="http://schemas.microsoft.com/office/drawing/2014/main" id="{78CE845D-2EED-4A87-935A-F4D7B18CC5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744" y="4877954"/>
            <a:ext cx="564945" cy="564945"/>
          </a:xfrm>
          <a:prstGeom prst="rect">
            <a:avLst/>
          </a:prstGeom>
        </p:spPr>
      </p:pic>
      <p:sp>
        <p:nvSpPr>
          <p:cNvPr id="31" name="TextBox 30">
            <a:extLst>
              <a:ext uri="{FF2B5EF4-FFF2-40B4-BE49-F238E27FC236}">
                <a16:creationId xmlns:a16="http://schemas.microsoft.com/office/drawing/2014/main" id="{F556D333-1B19-4E81-908E-00342678C24C}"/>
              </a:ext>
            </a:extLst>
          </p:cNvPr>
          <p:cNvSpPr txBox="1"/>
          <p:nvPr/>
        </p:nvSpPr>
        <p:spPr>
          <a:xfrm>
            <a:off x="1698144" y="4814690"/>
            <a:ext cx="5504167"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schemeClr val="accent4"/>
                </a:solidFill>
                <a:effectLst/>
                <a:uLnTx/>
                <a:uFillTx/>
                <a:latin typeface="+mj-lt"/>
                <a:ea typeface="+mn-ea"/>
                <a:cs typeface="Biome Light" panose="020B0303030204020804" pitchFamily="34" charset="0"/>
              </a:rPr>
              <a:t>What operating system will this run under?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cs typeface="Biome Light" panose="020B0303030204020804" pitchFamily="34" charset="0"/>
              </a:rPr>
              <a:t>Windows – Mac – Linux – Web-based – iPhone / iPad – Android </a:t>
            </a:r>
            <a:endParaRPr kumimoji="0" lang="en-US" sz="1600" b="0" i="0" u="none" strike="noStrike" kern="1200" cap="none" spc="0" normalizeH="0" baseline="0" noProof="0" dirty="0">
              <a:ln>
                <a:noFill/>
              </a:ln>
              <a:effectLst/>
              <a:uLnTx/>
              <a:uFillTx/>
              <a:latin typeface="+mn-lt"/>
              <a:ea typeface="+mn-ea"/>
              <a:cs typeface="Biome Light" panose="020B0303030204020804" pitchFamily="34" charset="0"/>
            </a:endParaRPr>
          </a:p>
        </p:txBody>
      </p:sp>
    </p:spTree>
    <p:extLst>
      <p:ext uri="{BB962C8B-B14F-4D97-AF65-F5344CB8AC3E}">
        <p14:creationId xmlns:p14="http://schemas.microsoft.com/office/powerpoint/2010/main" val="3861054744"/>
      </p:ext>
    </p:extLst>
  </p:cSld>
  <p:clrMapOvr>
    <a:masterClrMapping/>
  </p:clrMapOvr>
  <mc:AlternateContent xmlns:mc="http://schemas.openxmlformats.org/markup-compatibility/2006">
    <mc:Choice xmlns:p14="http://schemas.microsoft.com/office/powerpoint/2010/main" Requires="p14">
      <p:transition spd="slow" p14:dur="2000" advTm="3609"/>
    </mc:Choice>
    <mc:Fallback>
      <p:transition spd="slow" advTm="360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p:txBody>
          <a:bodyPr/>
          <a:lstStyle/>
          <a:p>
            <a:r>
              <a:rPr lang="en-US" dirty="0"/>
              <a:t>Thanks for reading my review of the PetExec grooming software.</a:t>
            </a:r>
          </a:p>
          <a:p>
            <a:r>
              <a:rPr lang="en-US" dirty="0"/>
              <a:t>This presentation report is prepared for the Individual Presentation project of course SYD366 at Seneca College.</a:t>
            </a:r>
          </a:p>
          <a:p>
            <a:r>
              <a:rPr lang="en-US" dirty="0"/>
              <a:t> </a:t>
            </a:r>
          </a:p>
          <a:p>
            <a:endParaRPr lang="en-US" dirty="0"/>
          </a:p>
        </p:txBody>
      </p:sp>
      <p:sp>
        <p:nvSpPr>
          <p:cNvPr id="4" name="Text Placeholder 3">
            <a:extLst>
              <a:ext uri="{FF2B5EF4-FFF2-40B4-BE49-F238E27FC236}">
                <a16:creationId xmlns:a16="http://schemas.microsoft.com/office/drawing/2014/main" id="{E1A59C11-3050-4901-B63B-0164B191B9E5}"/>
              </a:ext>
            </a:extLst>
          </p:cNvPr>
          <p:cNvSpPr>
            <a:spLocks noGrp="1"/>
          </p:cNvSpPr>
          <p:nvPr>
            <p:ph type="body" sz="quarter" idx="11"/>
          </p:nvPr>
        </p:nvSpPr>
        <p:spPr/>
        <p:txBody>
          <a:bodyPr/>
          <a:lstStyle/>
          <a:p>
            <a:r>
              <a:rPr lang="en-US" dirty="0"/>
              <a:t>Amirhossein Sabagh</a:t>
            </a:r>
          </a:p>
          <a:p>
            <a:r>
              <a:rPr lang="en-US" dirty="0"/>
              <a:t>asabagh@myseneca.ca</a:t>
            </a:r>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5"/>
          <a:srcRect l="17082" r="17082"/>
          <a:stretch/>
        </p:blipFill>
        <p:spPr>
          <a:xfrm>
            <a:off x="5888038" y="533400"/>
            <a:ext cx="5541962" cy="5611813"/>
          </a:xfrm>
        </p:spPr>
      </p:pic>
      <p:pic>
        <p:nvPicPr>
          <p:cNvPr id="5" name="Audio 4">
            <a:hlinkClick r:id="" action="ppaction://media"/>
            <a:extLst>
              <a:ext uri="{FF2B5EF4-FFF2-40B4-BE49-F238E27FC236}">
                <a16:creationId xmlns:a16="http://schemas.microsoft.com/office/drawing/2014/main" id="{E6BB0588-0CC5-4223-AB9B-D13485BBB7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15534863"/>
      </p:ext>
    </p:extLst>
  </p:cSld>
  <p:clrMapOvr>
    <a:masterClrMapping/>
  </p:clrMapOvr>
  <mc:AlternateContent xmlns:mc="http://schemas.openxmlformats.org/markup-compatibility/2006">
    <mc:Choice xmlns:p14="http://schemas.microsoft.com/office/powerpoint/2010/main" Requires="p14">
      <p:transition spd="slow" p14:dur="2000" advTm="16094"/>
    </mc:Choice>
    <mc:Fallback>
      <p:transition spd="slow" advTm="16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ADE9BA4-89AD-4076-B815-E53827FEA30F}"/>
              </a:ext>
            </a:extLst>
          </p:cNvPr>
          <p:cNvSpPr>
            <a:spLocks noGrp="1"/>
          </p:cNvSpPr>
          <p:nvPr>
            <p:ph type="title"/>
          </p:nvPr>
        </p:nvSpPr>
        <p:spPr/>
        <p:txBody>
          <a:bodyPr/>
          <a:lstStyle/>
          <a:p>
            <a:r>
              <a:rPr lang="en-CA" sz="4800" b="1" dirty="0"/>
              <a:t>References</a:t>
            </a:r>
          </a:p>
        </p:txBody>
      </p:sp>
      <p:sp>
        <p:nvSpPr>
          <p:cNvPr id="18" name="Text Placeholder 6">
            <a:extLst>
              <a:ext uri="{FF2B5EF4-FFF2-40B4-BE49-F238E27FC236}">
                <a16:creationId xmlns:a16="http://schemas.microsoft.com/office/drawing/2014/main" id="{FBFE44A8-4AB7-4518-ACF9-402BDDF58C81}"/>
              </a:ext>
            </a:extLst>
          </p:cNvPr>
          <p:cNvSpPr txBox="1">
            <a:spLocks/>
          </p:cNvSpPr>
          <p:nvPr/>
        </p:nvSpPr>
        <p:spPr>
          <a:xfrm>
            <a:off x="660399" y="2044700"/>
            <a:ext cx="7846037" cy="3560763"/>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70C0"/>
              </a:buClr>
              <a:buSzPct val="100000"/>
              <a:buFont typeface="Wingdings" panose="05000000000000000000" pitchFamily="2" charset="2"/>
              <a:buChar char="§"/>
            </a:pPr>
            <a:r>
              <a:rPr lang="en-US" dirty="0">
                <a:hlinkClick r:id="rId2"/>
              </a:rPr>
              <a:t>https://unsplash.com/photos/V2NXVXC5sb4</a:t>
            </a:r>
            <a:endParaRPr lang="en-US" dirty="0"/>
          </a:p>
          <a:p>
            <a:pPr>
              <a:buClr>
                <a:srgbClr val="0070C0"/>
              </a:buClr>
              <a:buSzPct val="100000"/>
              <a:buFont typeface="Wingdings" panose="05000000000000000000" pitchFamily="2" charset="2"/>
              <a:buChar char="§"/>
            </a:pPr>
            <a:r>
              <a:rPr lang="en-US" dirty="0">
                <a:hlinkClick r:id="rId3"/>
              </a:rPr>
              <a:t>https://unsplash.com/photos/qwIeh5M8bF8</a:t>
            </a:r>
            <a:endParaRPr lang="en-US" dirty="0"/>
          </a:p>
          <a:p>
            <a:pPr>
              <a:buClr>
                <a:srgbClr val="0070C0"/>
              </a:buClr>
              <a:buSzPct val="100000"/>
              <a:buFont typeface="Wingdings" panose="05000000000000000000" pitchFamily="2" charset="2"/>
              <a:buChar char="§"/>
            </a:pPr>
            <a:r>
              <a:rPr lang="en-US" dirty="0">
                <a:hlinkClick r:id="rId4"/>
              </a:rPr>
              <a:t>https://unsplash.com/photos/dHIRbh9En6I</a:t>
            </a:r>
            <a:endParaRPr lang="en-US" dirty="0"/>
          </a:p>
          <a:p>
            <a:pPr>
              <a:buClr>
                <a:srgbClr val="0070C0"/>
              </a:buClr>
              <a:buSzPct val="100000"/>
              <a:buFont typeface="Wingdings" panose="05000000000000000000" pitchFamily="2" charset="2"/>
              <a:buChar char="§"/>
            </a:pPr>
            <a:r>
              <a:rPr lang="en-US" dirty="0">
                <a:hlinkClick r:id="rId5"/>
              </a:rPr>
              <a:t>https://unsplash.com/photos/k8xJOnA3zYM</a:t>
            </a:r>
            <a:endParaRPr lang="en-US" dirty="0"/>
          </a:p>
          <a:p>
            <a:pPr>
              <a:buClr>
                <a:srgbClr val="0070C0"/>
              </a:buClr>
              <a:buSzPct val="100000"/>
              <a:buFont typeface="Wingdings" panose="05000000000000000000" pitchFamily="2" charset="2"/>
              <a:buChar char="§"/>
            </a:pPr>
            <a:r>
              <a:rPr lang="en-US" dirty="0">
                <a:hlinkClick r:id="rId6"/>
              </a:rPr>
              <a:t>https://unsplash.com/photos/usjV6EmMeEM</a:t>
            </a:r>
            <a:endParaRPr lang="en-US" dirty="0"/>
          </a:p>
          <a:p>
            <a:pPr>
              <a:buClr>
                <a:srgbClr val="0070C0"/>
              </a:buClr>
              <a:buSzPct val="100000"/>
              <a:buFont typeface="Wingdings" panose="05000000000000000000" pitchFamily="2" charset="2"/>
              <a:buChar char="§"/>
            </a:pPr>
            <a:r>
              <a:rPr lang="en-US" dirty="0">
                <a:hlinkClick r:id="rId7"/>
              </a:rPr>
              <a:t>https://unsplash.com/photos/kEaYA1TdF34</a:t>
            </a:r>
            <a:endParaRPr lang="en-US" dirty="0"/>
          </a:p>
          <a:p>
            <a:pPr>
              <a:buClr>
                <a:srgbClr val="0070C0"/>
              </a:buClr>
              <a:buSzPct val="100000"/>
              <a:buFont typeface="Wingdings" panose="05000000000000000000" pitchFamily="2" charset="2"/>
              <a:buChar char="§"/>
            </a:pPr>
            <a:endParaRPr lang="en-US" dirty="0"/>
          </a:p>
        </p:txBody>
      </p:sp>
    </p:spTree>
    <p:extLst>
      <p:ext uri="{BB962C8B-B14F-4D97-AF65-F5344CB8AC3E}">
        <p14:creationId xmlns:p14="http://schemas.microsoft.com/office/powerpoint/2010/main" val="2454744917"/>
      </p:ext>
    </p:extLst>
  </p:cSld>
  <p:clrMapOvr>
    <a:masterClrMapping/>
  </p:clrMapOvr>
  <mc:AlternateContent xmlns:mc="http://schemas.openxmlformats.org/markup-compatibility/2006">
    <mc:Choice xmlns:p14="http://schemas.microsoft.com/office/powerpoint/2010/main" Requires="p14">
      <p:transition spd="slow" p14:dur="2000" advTm="3360"/>
    </mc:Choice>
    <mc:Fallback>
      <p:transition spd="slow" advTm="33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CA" dirty="0">
                <a:latin typeface="Calibri Light" panose="020F0302020204030204" pitchFamily="34" charset="0"/>
                <a:ea typeface="+mn-ea"/>
                <a:cs typeface="+mn-cs"/>
              </a:rPr>
              <a:t>Customer</a:t>
            </a:r>
            <a:br>
              <a:rPr lang="en-CA" dirty="0">
                <a:latin typeface="Calibri Light" panose="020F0302020204030204" pitchFamily="34" charset="0"/>
                <a:ea typeface="+mn-ea"/>
                <a:cs typeface="+mn-cs"/>
              </a:rPr>
            </a:br>
            <a:r>
              <a:rPr lang="en-CA" dirty="0">
                <a:latin typeface="Calibri Light" panose="020F0302020204030204" pitchFamily="34" charset="0"/>
                <a:ea typeface="+mn-ea"/>
                <a:cs typeface="+mn-cs"/>
              </a:rPr>
              <a:t>Management</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mc:AlternateContent xmlns:mc="http://schemas.openxmlformats.org/markup-compatibility/2006">
    <mc:Choice xmlns:p14="http://schemas.microsoft.com/office/powerpoint/2010/main" Requires="p14">
      <p:transition spd="slow" p14:dur="2000" advTm="4317"/>
    </mc:Choice>
    <mc:Fallback>
      <p:transition spd="slow" advTm="431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BAFE08-EFFC-40B9-BE18-CA66E07C2F9C}"/>
              </a:ext>
            </a:extLst>
          </p:cNvPr>
          <p:cNvSpPr>
            <a:spLocks noGrp="1"/>
          </p:cNvSpPr>
          <p:nvPr>
            <p:ph type="title"/>
          </p:nvPr>
        </p:nvSpPr>
        <p:spPr>
          <a:xfrm>
            <a:off x="426000" y="297643"/>
            <a:ext cx="11340000" cy="700114"/>
          </a:xfrm>
        </p:spPr>
        <p:txBody>
          <a:bodyPr/>
          <a:lstStyle/>
          <a:p>
            <a:r>
              <a:rPr lang="en-CA" sz="4000" b="1" dirty="0"/>
              <a:t>Main Dashboard</a:t>
            </a:r>
          </a:p>
        </p:txBody>
      </p:sp>
      <p:pic>
        <p:nvPicPr>
          <p:cNvPr id="1026" name="Picture 2">
            <a:extLst>
              <a:ext uri="{FF2B5EF4-FFF2-40B4-BE49-F238E27FC236}">
                <a16:creationId xmlns:a16="http://schemas.microsoft.com/office/drawing/2014/main" id="{15C97F1F-027A-4BEB-8976-A03EB10B87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1241"/>
          <a:stretch/>
        </p:blipFill>
        <p:spPr bwMode="auto">
          <a:xfrm>
            <a:off x="4963275" y="297643"/>
            <a:ext cx="5581261" cy="578601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B9D9693D-B510-422B-8E57-2A873925B9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77135525"/>
      </p:ext>
    </p:extLst>
  </p:cSld>
  <p:clrMapOvr>
    <a:masterClrMapping/>
  </p:clrMapOvr>
  <mc:AlternateContent xmlns:mc="http://schemas.openxmlformats.org/markup-compatibility/2006">
    <mc:Choice xmlns:p14="http://schemas.microsoft.com/office/powerpoint/2010/main" Requires="p14">
      <p:transition spd="slow" p14:dur="2000" advTm="23557"/>
    </mc:Choice>
    <mc:Fallback>
      <p:transition spd="slow" advTm="23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967726-D000-402D-8E56-8706155D03EE}"/>
              </a:ext>
            </a:extLst>
          </p:cNvPr>
          <p:cNvSpPr>
            <a:spLocks noGrp="1"/>
          </p:cNvSpPr>
          <p:nvPr>
            <p:ph type="title"/>
          </p:nvPr>
        </p:nvSpPr>
        <p:spPr/>
        <p:txBody>
          <a:bodyPr/>
          <a:lstStyle/>
          <a:p>
            <a:r>
              <a:rPr lang="en-CA" b="1" dirty="0"/>
              <a:t>How </a:t>
            </a:r>
            <a:r>
              <a:rPr lang="en-CA" b="1" u="sng" dirty="0">
                <a:solidFill>
                  <a:srgbClr val="002060"/>
                </a:solidFill>
              </a:rPr>
              <a:t>PetExec</a:t>
            </a:r>
            <a:r>
              <a:rPr lang="en-CA" b="1" dirty="0"/>
              <a:t> is able to </a:t>
            </a:r>
            <a:r>
              <a:rPr lang="en-US" b="1" dirty="0"/>
              <a:t>classify customers according to the client’s requirements?</a:t>
            </a:r>
            <a:endParaRPr lang="en-CA" b="1" dirty="0"/>
          </a:p>
        </p:txBody>
      </p:sp>
      <p:sp>
        <p:nvSpPr>
          <p:cNvPr id="7" name="TextBox 6">
            <a:extLst>
              <a:ext uri="{FF2B5EF4-FFF2-40B4-BE49-F238E27FC236}">
                <a16:creationId xmlns:a16="http://schemas.microsoft.com/office/drawing/2014/main" id="{BEE98D7B-9778-4CB2-B128-013A0F6A0838}"/>
              </a:ext>
            </a:extLst>
          </p:cNvPr>
          <p:cNvSpPr txBox="1"/>
          <p:nvPr/>
        </p:nvSpPr>
        <p:spPr>
          <a:xfrm>
            <a:off x="432000" y="2034133"/>
            <a:ext cx="5664000" cy="3416320"/>
          </a:xfrm>
          <a:prstGeom prst="rect">
            <a:avLst/>
          </a:prstGeom>
          <a:noFill/>
        </p:spPr>
        <p:txBody>
          <a:bodyPr wrap="square">
            <a:spAutoFit/>
          </a:bodyPr>
          <a:lstStyle/>
          <a:p>
            <a:pPr algn="l">
              <a:buFont typeface="Arial" panose="020B0604020202020204" pitchFamily="34" charset="0"/>
              <a:buChar char="•"/>
            </a:pPr>
            <a:r>
              <a:rPr lang="en-US" sz="2400" b="0" i="0" dirty="0">
                <a:solidFill>
                  <a:srgbClr val="002060"/>
                </a:solidFill>
                <a:effectLst/>
                <a:latin typeface="transat"/>
              </a:rPr>
              <a:t>Create custom grooming services and set your prices according to your own desired specifications.</a:t>
            </a:r>
            <a:endParaRPr lang="fa-IR" sz="2400" b="0" i="0" dirty="0">
              <a:solidFill>
                <a:srgbClr val="002060"/>
              </a:solidFill>
              <a:effectLst/>
              <a:latin typeface="transat"/>
            </a:endParaRPr>
          </a:p>
          <a:p>
            <a:pPr algn="l"/>
            <a:endParaRPr lang="en-US" sz="2400" b="0" i="0" dirty="0">
              <a:solidFill>
                <a:srgbClr val="002060"/>
              </a:solidFill>
              <a:effectLst/>
              <a:latin typeface="transat"/>
            </a:endParaRPr>
          </a:p>
          <a:p>
            <a:pPr algn="l">
              <a:buFont typeface="Arial" panose="020B0604020202020204" pitchFamily="34" charset="0"/>
              <a:buChar char="•"/>
            </a:pPr>
            <a:r>
              <a:rPr lang="en-US" sz="2400" b="0" i="0" dirty="0">
                <a:solidFill>
                  <a:srgbClr val="002060"/>
                </a:solidFill>
                <a:effectLst/>
                <a:latin typeface="transat"/>
              </a:rPr>
              <a:t>Set different pricing types by breed and/or size to determine correct pricing.</a:t>
            </a:r>
            <a:endParaRPr lang="fa-IR" sz="2400" b="0" i="0" dirty="0">
              <a:solidFill>
                <a:srgbClr val="002060"/>
              </a:solidFill>
              <a:effectLst/>
              <a:latin typeface="transat"/>
            </a:endParaRPr>
          </a:p>
          <a:p>
            <a:pPr algn="l"/>
            <a:endParaRPr lang="en-US" sz="2400" b="0" i="0" dirty="0">
              <a:solidFill>
                <a:srgbClr val="002060"/>
              </a:solidFill>
              <a:effectLst/>
              <a:latin typeface="transat"/>
            </a:endParaRPr>
          </a:p>
          <a:p>
            <a:pPr algn="l">
              <a:buFont typeface="Arial" panose="020B0604020202020204" pitchFamily="34" charset="0"/>
              <a:buChar char="•"/>
            </a:pPr>
            <a:r>
              <a:rPr lang="en-US" sz="2400" b="0" i="0" dirty="0">
                <a:solidFill>
                  <a:srgbClr val="002060"/>
                </a:solidFill>
                <a:effectLst/>
                <a:latin typeface="transat"/>
              </a:rPr>
              <a:t>Give groomers the ability to set their own unique pricing and schedules.</a:t>
            </a:r>
          </a:p>
        </p:txBody>
      </p:sp>
      <p:sp>
        <p:nvSpPr>
          <p:cNvPr id="9" name="TextBox 8">
            <a:extLst>
              <a:ext uri="{FF2B5EF4-FFF2-40B4-BE49-F238E27FC236}">
                <a16:creationId xmlns:a16="http://schemas.microsoft.com/office/drawing/2014/main" id="{A29382C1-13E9-4D5A-9341-D63227D56709}"/>
              </a:ext>
            </a:extLst>
          </p:cNvPr>
          <p:cNvSpPr txBox="1"/>
          <p:nvPr/>
        </p:nvSpPr>
        <p:spPr>
          <a:xfrm>
            <a:off x="6097930" y="1295469"/>
            <a:ext cx="5986040" cy="4893647"/>
          </a:xfrm>
          <a:prstGeom prst="rect">
            <a:avLst/>
          </a:prstGeom>
          <a:noFill/>
        </p:spPr>
        <p:txBody>
          <a:bodyPr wrap="square">
            <a:spAutoFit/>
          </a:bodyPr>
          <a:lstStyle/>
          <a:p>
            <a:pPr algn="l">
              <a:buFont typeface="Arial" panose="020B0604020202020204" pitchFamily="34" charset="0"/>
              <a:buChar char="•"/>
            </a:pPr>
            <a:endParaRPr lang="en-US" sz="2400" b="0" i="0" dirty="0">
              <a:solidFill>
                <a:srgbClr val="002060"/>
              </a:solidFill>
              <a:effectLst/>
              <a:latin typeface="transat"/>
            </a:endParaRPr>
          </a:p>
          <a:p>
            <a:pPr algn="l">
              <a:buFont typeface="Arial" panose="020B0604020202020204" pitchFamily="34" charset="0"/>
              <a:buChar char="•"/>
            </a:pPr>
            <a:r>
              <a:rPr lang="en-US" sz="2400" b="0" i="0" dirty="0">
                <a:solidFill>
                  <a:srgbClr val="002060"/>
                </a:solidFill>
                <a:effectLst/>
                <a:latin typeface="transat"/>
              </a:rPr>
              <a:t>Schedule a grooming service by itself or add grooming to a boarding stay in just a few clicks</a:t>
            </a:r>
            <a:endParaRPr lang="fa-IR" sz="2400" b="0" i="0" dirty="0">
              <a:solidFill>
                <a:srgbClr val="002060"/>
              </a:solidFill>
              <a:effectLst/>
              <a:latin typeface="transat"/>
            </a:endParaRPr>
          </a:p>
          <a:p>
            <a:pPr algn="l"/>
            <a:endParaRPr lang="en-US" sz="2400" b="0" i="0" dirty="0">
              <a:solidFill>
                <a:srgbClr val="002060"/>
              </a:solidFill>
              <a:effectLst/>
              <a:latin typeface="transat"/>
            </a:endParaRPr>
          </a:p>
          <a:p>
            <a:pPr algn="l">
              <a:buFont typeface="Arial" panose="020B0604020202020204" pitchFamily="34" charset="0"/>
              <a:buChar char="•"/>
            </a:pPr>
            <a:r>
              <a:rPr lang="en-US" sz="2400" b="0" i="0" dirty="0">
                <a:solidFill>
                  <a:srgbClr val="002060"/>
                </a:solidFill>
                <a:effectLst/>
                <a:latin typeface="transat"/>
              </a:rPr>
              <a:t>Track groomer commissions and tips; print detailed reports</a:t>
            </a:r>
            <a:endParaRPr lang="fa-IR" sz="2400" b="0" i="0" dirty="0">
              <a:solidFill>
                <a:srgbClr val="002060"/>
              </a:solidFill>
              <a:effectLst/>
              <a:latin typeface="transat"/>
            </a:endParaRPr>
          </a:p>
          <a:p>
            <a:pPr algn="l"/>
            <a:endParaRPr lang="en-US" sz="2400" b="0" i="0" dirty="0">
              <a:solidFill>
                <a:srgbClr val="002060"/>
              </a:solidFill>
              <a:effectLst/>
              <a:latin typeface="transat"/>
            </a:endParaRPr>
          </a:p>
          <a:p>
            <a:pPr algn="l">
              <a:buFont typeface="Arial" panose="020B0604020202020204" pitchFamily="34" charset="0"/>
              <a:buChar char="•"/>
            </a:pPr>
            <a:r>
              <a:rPr lang="en-US" sz="2400" b="0" i="0" dirty="0">
                <a:solidFill>
                  <a:srgbClr val="002060"/>
                </a:solidFill>
                <a:effectLst/>
                <a:latin typeface="transat"/>
              </a:rPr>
              <a:t>View a monthly, weekly, or daily calendar of upcoming groomer appointments</a:t>
            </a:r>
            <a:endParaRPr lang="fa-IR" sz="2400" b="0" i="0" dirty="0">
              <a:solidFill>
                <a:srgbClr val="002060"/>
              </a:solidFill>
              <a:effectLst/>
              <a:latin typeface="transat"/>
            </a:endParaRPr>
          </a:p>
          <a:p>
            <a:pPr algn="l"/>
            <a:endParaRPr lang="en-US" sz="2400" b="0" i="0" dirty="0">
              <a:solidFill>
                <a:srgbClr val="002060"/>
              </a:solidFill>
              <a:effectLst/>
              <a:latin typeface="transat"/>
            </a:endParaRPr>
          </a:p>
          <a:p>
            <a:pPr algn="l">
              <a:buFont typeface="Arial" panose="020B0604020202020204" pitchFamily="34" charset="0"/>
              <a:buChar char="•"/>
            </a:pPr>
            <a:r>
              <a:rPr lang="en-US" sz="2400" b="0" i="0" dirty="0">
                <a:solidFill>
                  <a:srgbClr val="002060"/>
                </a:solidFill>
                <a:effectLst/>
                <a:latin typeface="transat"/>
              </a:rPr>
              <a:t>Manage multiple groomers with ease with color-coded views to quickly see groomer availability</a:t>
            </a:r>
            <a:endParaRPr lang="en-CA" sz="2400" dirty="0"/>
          </a:p>
        </p:txBody>
      </p:sp>
      <p:pic>
        <p:nvPicPr>
          <p:cNvPr id="10" name="Audio 9">
            <a:hlinkClick r:id="" action="ppaction://media"/>
            <a:extLst>
              <a:ext uri="{FF2B5EF4-FFF2-40B4-BE49-F238E27FC236}">
                <a16:creationId xmlns:a16="http://schemas.microsoft.com/office/drawing/2014/main" id="{76B01543-3B59-405C-8A81-34DC4471C7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39788543"/>
      </p:ext>
    </p:extLst>
  </p:cSld>
  <p:clrMapOvr>
    <a:masterClrMapping/>
  </p:clrMapOvr>
  <mc:AlternateContent xmlns:mc="http://schemas.openxmlformats.org/markup-compatibility/2006">
    <mc:Choice xmlns:p14="http://schemas.microsoft.com/office/powerpoint/2010/main" Requires="p14">
      <p:transition spd="slow" p14:dur="2000" advTm="21042"/>
    </mc:Choice>
    <mc:Fallback>
      <p:transition spd="slow" advTm="21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1196A-3640-4E41-A5A8-0C636AC53E6E}"/>
              </a:ext>
            </a:extLst>
          </p:cNvPr>
          <p:cNvPicPr>
            <a:picLocks noChangeAspect="1"/>
          </p:cNvPicPr>
          <p:nvPr/>
        </p:nvPicPr>
        <p:blipFill rotWithShape="1">
          <a:blip r:embed="rId5"/>
          <a:srcRect l="6862" t="17559" r="6775" b="23974"/>
          <a:stretch/>
        </p:blipFill>
        <p:spPr>
          <a:xfrm>
            <a:off x="390058" y="218134"/>
            <a:ext cx="3763964" cy="2744985"/>
          </a:xfrm>
          <a:prstGeom prst="rect">
            <a:avLst/>
          </a:prstGeom>
        </p:spPr>
      </p:pic>
      <p:pic>
        <p:nvPicPr>
          <p:cNvPr id="4" name="Picture 3">
            <a:extLst>
              <a:ext uri="{FF2B5EF4-FFF2-40B4-BE49-F238E27FC236}">
                <a16:creationId xmlns:a16="http://schemas.microsoft.com/office/drawing/2014/main" id="{897C123E-BBA2-4BD0-9472-6B42CEB5F332}"/>
              </a:ext>
            </a:extLst>
          </p:cNvPr>
          <p:cNvPicPr>
            <a:picLocks noChangeAspect="1"/>
          </p:cNvPicPr>
          <p:nvPr/>
        </p:nvPicPr>
        <p:blipFill rotWithShape="1">
          <a:blip r:embed="rId6"/>
          <a:srcRect t="4088"/>
          <a:stretch/>
        </p:blipFill>
        <p:spPr>
          <a:xfrm>
            <a:off x="4292016" y="218134"/>
            <a:ext cx="3607965" cy="2641130"/>
          </a:xfrm>
          <a:prstGeom prst="rect">
            <a:avLst/>
          </a:prstGeom>
        </p:spPr>
      </p:pic>
      <p:pic>
        <p:nvPicPr>
          <p:cNvPr id="5" name="Picture 4">
            <a:extLst>
              <a:ext uri="{FF2B5EF4-FFF2-40B4-BE49-F238E27FC236}">
                <a16:creationId xmlns:a16="http://schemas.microsoft.com/office/drawing/2014/main" id="{30BC794B-D5E3-44AB-8AC3-AD7D1581B569}"/>
              </a:ext>
            </a:extLst>
          </p:cNvPr>
          <p:cNvPicPr>
            <a:picLocks noChangeAspect="1"/>
          </p:cNvPicPr>
          <p:nvPr/>
        </p:nvPicPr>
        <p:blipFill>
          <a:blip r:embed="rId7"/>
          <a:stretch>
            <a:fillRect/>
          </a:stretch>
        </p:blipFill>
        <p:spPr>
          <a:xfrm>
            <a:off x="8191263" y="218134"/>
            <a:ext cx="3806526" cy="3175155"/>
          </a:xfrm>
          <a:prstGeom prst="rect">
            <a:avLst/>
          </a:prstGeom>
        </p:spPr>
      </p:pic>
      <p:pic>
        <p:nvPicPr>
          <p:cNvPr id="6" name="Picture 5">
            <a:extLst>
              <a:ext uri="{FF2B5EF4-FFF2-40B4-BE49-F238E27FC236}">
                <a16:creationId xmlns:a16="http://schemas.microsoft.com/office/drawing/2014/main" id="{6D6DC40A-2F97-4F0B-8CE6-5A01CD4E29F3}"/>
              </a:ext>
            </a:extLst>
          </p:cNvPr>
          <p:cNvPicPr>
            <a:picLocks noChangeAspect="1"/>
          </p:cNvPicPr>
          <p:nvPr/>
        </p:nvPicPr>
        <p:blipFill>
          <a:blip r:embed="rId8"/>
          <a:stretch>
            <a:fillRect/>
          </a:stretch>
        </p:blipFill>
        <p:spPr>
          <a:xfrm>
            <a:off x="451413" y="3429000"/>
            <a:ext cx="3637009" cy="2873686"/>
          </a:xfrm>
          <a:prstGeom prst="rect">
            <a:avLst/>
          </a:prstGeom>
        </p:spPr>
      </p:pic>
      <p:pic>
        <p:nvPicPr>
          <p:cNvPr id="8" name="Picture 7">
            <a:extLst>
              <a:ext uri="{FF2B5EF4-FFF2-40B4-BE49-F238E27FC236}">
                <a16:creationId xmlns:a16="http://schemas.microsoft.com/office/drawing/2014/main" id="{2C35885A-297C-4204-890C-5DF5B375C3D6}"/>
              </a:ext>
            </a:extLst>
          </p:cNvPr>
          <p:cNvPicPr>
            <a:picLocks noChangeAspect="1"/>
          </p:cNvPicPr>
          <p:nvPr/>
        </p:nvPicPr>
        <p:blipFill>
          <a:blip r:embed="rId9"/>
          <a:stretch>
            <a:fillRect/>
          </a:stretch>
        </p:blipFill>
        <p:spPr>
          <a:xfrm>
            <a:off x="4172682" y="3495420"/>
            <a:ext cx="3846635" cy="2740846"/>
          </a:xfrm>
          <a:prstGeom prst="rect">
            <a:avLst/>
          </a:prstGeom>
        </p:spPr>
      </p:pic>
      <p:pic>
        <p:nvPicPr>
          <p:cNvPr id="9" name="Picture 8">
            <a:extLst>
              <a:ext uri="{FF2B5EF4-FFF2-40B4-BE49-F238E27FC236}">
                <a16:creationId xmlns:a16="http://schemas.microsoft.com/office/drawing/2014/main" id="{B4F81B77-313A-490D-9BF7-0E6CB8374A71}"/>
              </a:ext>
            </a:extLst>
          </p:cNvPr>
          <p:cNvPicPr>
            <a:picLocks noChangeAspect="1"/>
          </p:cNvPicPr>
          <p:nvPr/>
        </p:nvPicPr>
        <p:blipFill>
          <a:blip r:embed="rId10"/>
          <a:stretch>
            <a:fillRect/>
          </a:stretch>
        </p:blipFill>
        <p:spPr>
          <a:xfrm>
            <a:off x="8123076" y="3495420"/>
            <a:ext cx="3942900" cy="3004565"/>
          </a:xfrm>
          <a:prstGeom prst="rect">
            <a:avLst/>
          </a:prstGeom>
        </p:spPr>
      </p:pic>
      <p:pic>
        <p:nvPicPr>
          <p:cNvPr id="10" name="Audio 9">
            <a:hlinkClick r:id="" action="ppaction://media"/>
            <a:extLst>
              <a:ext uri="{FF2B5EF4-FFF2-40B4-BE49-F238E27FC236}">
                <a16:creationId xmlns:a16="http://schemas.microsoft.com/office/drawing/2014/main" id="{4CFE69D8-211A-460E-B06E-91B44C4112F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70771039"/>
      </p:ext>
    </p:extLst>
  </p:cSld>
  <p:clrMapOvr>
    <a:masterClrMapping/>
  </p:clrMapOvr>
  <mc:AlternateContent xmlns:mc="http://schemas.openxmlformats.org/markup-compatibility/2006">
    <mc:Choice xmlns:p14="http://schemas.microsoft.com/office/powerpoint/2010/main" Requires="p14">
      <p:transition spd="slow" p14:dur="2000" advTm="13196"/>
    </mc:Choice>
    <mc:Fallback>
      <p:transition spd="slow" advTm="13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6C6760-98DB-46F2-9941-6ADF2D1B92E2}"/>
              </a:ext>
            </a:extLst>
          </p:cNvPr>
          <p:cNvPicPr>
            <a:picLocks noChangeAspect="1"/>
          </p:cNvPicPr>
          <p:nvPr/>
        </p:nvPicPr>
        <p:blipFill>
          <a:blip r:embed="rId3"/>
          <a:stretch>
            <a:fillRect/>
          </a:stretch>
        </p:blipFill>
        <p:spPr>
          <a:xfrm>
            <a:off x="304907" y="274060"/>
            <a:ext cx="3703624" cy="3154940"/>
          </a:xfrm>
          <a:prstGeom prst="rect">
            <a:avLst/>
          </a:prstGeom>
        </p:spPr>
      </p:pic>
      <p:pic>
        <p:nvPicPr>
          <p:cNvPr id="4" name="Picture 3">
            <a:extLst>
              <a:ext uri="{FF2B5EF4-FFF2-40B4-BE49-F238E27FC236}">
                <a16:creationId xmlns:a16="http://schemas.microsoft.com/office/drawing/2014/main" id="{0309638F-7427-4221-B842-331713376214}"/>
              </a:ext>
            </a:extLst>
          </p:cNvPr>
          <p:cNvPicPr>
            <a:picLocks noChangeAspect="1"/>
          </p:cNvPicPr>
          <p:nvPr/>
        </p:nvPicPr>
        <p:blipFill>
          <a:blip r:embed="rId4"/>
          <a:stretch>
            <a:fillRect/>
          </a:stretch>
        </p:blipFill>
        <p:spPr>
          <a:xfrm>
            <a:off x="4630468" y="274060"/>
            <a:ext cx="2931064" cy="2700634"/>
          </a:xfrm>
          <a:prstGeom prst="rect">
            <a:avLst/>
          </a:prstGeom>
        </p:spPr>
      </p:pic>
      <p:pic>
        <p:nvPicPr>
          <p:cNvPr id="5" name="Picture 4">
            <a:extLst>
              <a:ext uri="{FF2B5EF4-FFF2-40B4-BE49-F238E27FC236}">
                <a16:creationId xmlns:a16="http://schemas.microsoft.com/office/drawing/2014/main" id="{21D2346E-5AD9-420B-9480-F85A9CCD3BBC}"/>
              </a:ext>
            </a:extLst>
          </p:cNvPr>
          <p:cNvPicPr>
            <a:picLocks noChangeAspect="1"/>
          </p:cNvPicPr>
          <p:nvPr/>
        </p:nvPicPr>
        <p:blipFill>
          <a:blip r:embed="rId5"/>
          <a:stretch>
            <a:fillRect/>
          </a:stretch>
        </p:blipFill>
        <p:spPr>
          <a:xfrm>
            <a:off x="8183469" y="274060"/>
            <a:ext cx="3692269" cy="2851105"/>
          </a:xfrm>
          <a:prstGeom prst="rect">
            <a:avLst/>
          </a:prstGeom>
        </p:spPr>
      </p:pic>
      <p:pic>
        <p:nvPicPr>
          <p:cNvPr id="6" name="Picture 5">
            <a:extLst>
              <a:ext uri="{FF2B5EF4-FFF2-40B4-BE49-F238E27FC236}">
                <a16:creationId xmlns:a16="http://schemas.microsoft.com/office/drawing/2014/main" id="{CCD1F1E3-027D-4973-985B-0FA483E663BD}"/>
              </a:ext>
            </a:extLst>
          </p:cNvPr>
          <p:cNvPicPr>
            <a:picLocks noChangeAspect="1"/>
          </p:cNvPicPr>
          <p:nvPr/>
        </p:nvPicPr>
        <p:blipFill>
          <a:blip r:embed="rId6"/>
          <a:stretch>
            <a:fillRect/>
          </a:stretch>
        </p:blipFill>
        <p:spPr>
          <a:xfrm>
            <a:off x="476943" y="3653868"/>
            <a:ext cx="3359551" cy="2700634"/>
          </a:xfrm>
          <a:prstGeom prst="rect">
            <a:avLst/>
          </a:prstGeom>
        </p:spPr>
      </p:pic>
      <p:pic>
        <p:nvPicPr>
          <p:cNvPr id="7" name="Picture 6">
            <a:extLst>
              <a:ext uri="{FF2B5EF4-FFF2-40B4-BE49-F238E27FC236}">
                <a16:creationId xmlns:a16="http://schemas.microsoft.com/office/drawing/2014/main" id="{1144721C-D6AE-417B-9A01-4928983C92AD}"/>
              </a:ext>
            </a:extLst>
          </p:cNvPr>
          <p:cNvPicPr>
            <a:picLocks noChangeAspect="1"/>
          </p:cNvPicPr>
          <p:nvPr/>
        </p:nvPicPr>
        <p:blipFill rotWithShape="1">
          <a:blip r:embed="rId7"/>
          <a:srcRect t="3138"/>
          <a:stretch/>
        </p:blipFill>
        <p:spPr>
          <a:xfrm>
            <a:off x="4312475" y="3653868"/>
            <a:ext cx="3567050" cy="2615879"/>
          </a:xfrm>
          <a:prstGeom prst="rect">
            <a:avLst/>
          </a:prstGeom>
        </p:spPr>
      </p:pic>
      <p:pic>
        <p:nvPicPr>
          <p:cNvPr id="8" name="Picture 7">
            <a:extLst>
              <a:ext uri="{FF2B5EF4-FFF2-40B4-BE49-F238E27FC236}">
                <a16:creationId xmlns:a16="http://schemas.microsoft.com/office/drawing/2014/main" id="{F10A1D25-E08E-4FFF-B30D-1D89949BC1B9}"/>
              </a:ext>
            </a:extLst>
          </p:cNvPr>
          <p:cNvPicPr>
            <a:picLocks noChangeAspect="1"/>
          </p:cNvPicPr>
          <p:nvPr/>
        </p:nvPicPr>
        <p:blipFill>
          <a:blip r:embed="rId8"/>
          <a:stretch>
            <a:fillRect/>
          </a:stretch>
        </p:blipFill>
        <p:spPr>
          <a:xfrm>
            <a:off x="8226428" y="3653868"/>
            <a:ext cx="3606349" cy="2364967"/>
          </a:xfrm>
          <a:prstGeom prst="rect">
            <a:avLst/>
          </a:prstGeom>
        </p:spPr>
      </p:pic>
    </p:spTree>
    <p:extLst>
      <p:ext uri="{BB962C8B-B14F-4D97-AF65-F5344CB8AC3E}">
        <p14:creationId xmlns:p14="http://schemas.microsoft.com/office/powerpoint/2010/main" val="3927964022"/>
      </p:ext>
    </p:extLst>
  </p:cSld>
  <p:clrMapOvr>
    <a:masterClrMapping/>
  </p:clrMapOvr>
  <mc:AlternateContent xmlns:mc="http://schemas.openxmlformats.org/markup-compatibility/2006">
    <mc:Choice xmlns:p14="http://schemas.microsoft.com/office/powerpoint/2010/main" Requires="p14">
      <p:transition spd="slow" p14:dur="2000" advTm="5358"/>
    </mc:Choice>
    <mc:Fallback>
      <p:transition spd="slow" advTm="535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C9B91E-BB57-4FCE-91BE-34B0A8918DEA}"/>
              </a:ext>
            </a:extLst>
          </p:cNvPr>
          <p:cNvPicPr>
            <a:picLocks noChangeAspect="1"/>
          </p:cNvPicPr>
          <p:nvPr/>
        </p:nvPicPr>
        <p:blipFill rotWithShape="1">
          <a:blip r:embed="rId5"/>
          <a:srcRect b="1215"/>
          <a:stretch/>
        </p:blipFill>
        <p:spPr>
          <a:xfrm>
            <a:off x="3671757" y="478515"/>
            <a:ext cx="7787180" cy="5900969"/>
          </a:xfrm>
          <a:prstGeom prst="rect">
            <a:avLst/>
          </a:prstGeom>
        </p:spPr>
      </p:pic>
      <p:sp>
        <p:nvSpPr>
          <p:cNvPr id="9" name="TextBox 8">
            <a:extLst>
              <a:ext uri="{FF2B5EF4-FFF2-40B4-BE49-F238E27FC236}">
                <a16:creationId xmlns:a16="http://schemas.microsoft.com/office/drawing/2014/main" id="{B6AE457B-3635-493C-9845-29AF742947F9}"/>
              </a:ext>
            </a:extLst>
          </p:cNvPr>
          <p:cNvSpPr txBox="1"/>
          <p:nvPr/>
        </p:nvSpPr>
        <p:spPr>
          <a:xfrm>
            <a:off x="497711" y="2367170"/>
            <a:ext cx="3054041" cy="2123658"/>
          </a:xfrm>
          <a:prstGeom prst="rect">
            <a:avLst/>
          </a:prstGeom>
          <a:noFill/>
        </p:spPr>
        <p:txBody>
          <a:bodyPr wrap="none" rtlCol="0">
            <a:spAutoFit/>
          </a:bodyPr>
          <a:lstStyle/>
          <a:p>
            <a:r>
              <a:rPr lang="en-CA" sz="4400" b="1" dirty="0" err="1">
                <a:solidFill>
                  <a:schemeClr val="accent3"/>
                </a:solidFill>
                <a:latin typeface="+mj-lt"/>
              </a:rPr>
              <a:t>PetExec’s</a:t>
            </a:r>
            <a:endParaRPr lang="en-CA" sz="4400" b="1" dirty="0">
              <a:solidFill>
                <a:schemeClr val="accent3"/>
              </a:solidFill>
              <a:latin typeface="+mj-lt"/>
            </a:endParaRPr>
          </a:p>
          <a:p>
            <a:r>
              <a:rPr lang="en-CA" sz="4400" b="1" dirty="0">
                <a:solidFill>
                  <a:schemeClr val="accent3"/>
                </a:solidFill>
                <a:latin typeface="+mj-lt"/>
              </a:rPr>
              <a:t>Facebook</a:t>
            </a:r>
          </a:p>
          <a:p>
            <a:r>
              <a:rPr lang="en-CA" sz="4400" b="1" dirty="0">
                <a:solidFill>
                  <a:schemeClr val="accent3"/>
                </a:solidFill>
                <a:latin typeface="+mj-lt"/>
              </a:rPr>
              <a:t>Community</a:t>
            </a:r>
          </a:p>
        </p:txBody>
      </p:sp>
      <p:pic>
        <p:nvPicPr>
          <p:cNvPr id="11" name="Graphic 10" descr="Share with person">
            <a:extLst>
              <a:ext uri="{FF2B5EF4-FFF2-40B4-BE49-F238E27FC236}">
                <a16:creationId xmlns:a16="http://schemas.microsoft.com/office/drawing/2014/main" id="{638F24F9-FF3E-4AC1-A31A-17F6E176AB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063" y="1452770"/>
            <a:ext cx="914400" cy="914400"/>
          </a:xfrm>
          <a:prstGeom prst="rect">
            <a:avLst/>
          </a:prstGeom>
        </p:spPr>
      </p:pic>
      <p:sp>
        <p:nvSpPr>
          <p:cNvPr id="14" name="Freeform: Shape 13">
            <a:extLst>
              <a:ext uri="{FF2B5EF4-FFF2-40B4-BE49-F238E27FC236}">
                <a16:creationId xmlns:a16="http://schemas.microsoft.com/office/drawing/2014/main" id="{DE42A9CA-1051-4097-AF7C-A6B53CAA64C3}"/>
              </a:ext>
            </a:extLst>
          </p:cNvPr>
          <p:cNvSpPr/>
          <p:nvPr/>
        </p:nvSpPr>
        <p:spPr>
          <a:xfrm>
            <a:off x="625033" y="4490828"/>
            <a:ext cx="2673752" cy="416688"/>
          </a:xfrm>
          <a:custGeom>
            <a:avLst/>
            <a:gdLst>
              <a:gd name="connsiteX0" fmla="*/ 0 w 3067291"/>
              <a:gd name="connsiteY0" fmla="*/ 289800 h 405973"/>
              <a:gd name="connsiteX1" fmla="*/ 439838 w 3067291"/>
              <a:gd name="connsiteY1" fmla="*/ 433 h 405973"/>
              <a:gd name="connsiteX2" fmla="*/ 844952 w 3067291"/>
              <a:gd name="connsiteY2" fmla="*/ 220352 h 405973"/>
              <a:gd name="connsiteX3" fmla="*/ 1238491 w 3067291"/>
              <a:gd name="connsiteY3" fmla="*/ 46731 h 405973"/>
              <a:gd name="connsiteX4" fmla="*/ 1655180 w 3067291"/>
              <a:gd name="connsiteY4" fmla="*/ 370822 h 405973"/>
              <a:gd name="connsiteX5" fmla="*/ 2106593 w 3067291"/>
              <a:gd name="connsiteY5" fmla="*/ 46731 h 405973"/>
              <a:gd name="connsiteX6" fmla="*/ 2615879 w 3067291"/>
              <a:gd name="connsiteY6" fmla="*/ 405546 h 405973"/>
              <a:gd name="connsiteX7" fmla="*/ 3067291 w 3067291"/>
              <a:gd name="connsiteY7" fmla="*/ 104605 h 40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7291" h="405973">
                <a:moveTo>
                  <a:pt x="0" y="289800"/>
                </a:moveTo>
                <a:cubicBezTo>
                  <a:pt x="149506" y="150904"/>
                  <a:pt x="299013" y="12008"/>
                  <a:pt x="439838" y="433"/>
                </a:cubicBezTo>
                <a:cubicBezTo>
                  <a:pt x="580663" y="-11142"/>
                  <a:pt x="711843" y="212636"/>
                  <a:pt x="844952" y="220352"/>
                </a:cubicBezTo>
                <a:cubicBezTo>
                  <a:pt x="978061" y="228068"/>
                  <a:pt x="1103453" y="21653"/>
                  <a:pt x="1238491" y="46731"/>
                </a:cubicBezTo>
                <a:cubicBezTo>
                  <a:pt x="1373529" y="71809"/>
                  <a:pt x="1510496" y="370822"/>
                  <a:pt x="1655180" y="370822"/>
                </a:cubicBezTo>
                <a:cubicBezTo>
                  <a:pt x="1799864" y="370822"/>
                  <a:pt x="1946477" y="40944"/>
                  <a:pt x="2106593" y="46731"/>
                </a:cubicBezTo>
                <a:cubicBezTo>
                  <a:pt x="2266709" y="52518"/>
                  <a:pt x="2455763" y="395900"/>
                  <a:pt x="2615879" y="405546"/>
                </a:cubicBezTo>
                <a:cubicBezTo>
                  <a:pt x="2775995" y="415192"/>
                  <a:pt x="2921643" y="259898"/>
                  <a:pt x="3067291" y="104605"/>
                </a:cubicBezTo>
              </a:path>
            </a:pathLst>
          </a:custGeom>
          <a:ln w="635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CA"/>
          </a:p>
        </p:txBody>
      </p:sp>
      <p:pic>
        <p:nvPicPr>
          <p:cNvPr id="15" name="Audio 14">
            <a:hlinkClick r:id="" action="ppaction://media"/>
            <a:extLst>
              <a:ext uri="{FF2B5EF4-FFF2-40B4-BE49-F238E27FC236}">
                <a16:creationId xmlns:a16="http://schemas.microsoft.com/office/drawing/2014/main" id="{44904D82-8C89-4685-9337-C4A593FA152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568655035"/>
      </p:ext>
    </p:extLst>
  </p:cSld>
  <p:clrMapOvr>
    <a:masterClrMapping/>
  </p:clrMapOvr>
  <mc:AlternateContent xmlns:mc="http://schemas.openxmlformats.org/markup-compatibility/2006">
    <mc:Choice xmlns:p14="http://schemas.microsoft.com/office/powerpoint/2010/main" Requires="p14">
      <p:transition spd="slow" p14:dur="2000" advTm="32397"/>
    </mc:Choice>
    <mc:Fallback>
      <p:transition spd="slow" advTm="32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TM04033917[[fn=Berlin]]</Template>
  <TotalTime>764</TotalTime>
  <Words>1988</Words>
  <Application>Microsoft Office PowerPoint</Application>
  <PresentationFormat>Widescreen</PresentationFormat>
  <Paragraphs>166</Paragraphs>
  <Slides>32</Slides>
  <Notes>28</Notes>
  <HiddenSlides>0</HiddenSlides>
  <MMClips>23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Calibri Light</vt:lpstr>
      <vt:lpstr>Corbel</vt:lpstr>
      <vt:lpstr>Lato</vt:lpstr>
      <vt:lpstr>Open Sans</vt:lpstr>
      <vt:lpstr>Roboto</vt:lpstr>
      <vt:lpstr>transat</vt:lpstr>
      <vt:lpstr>Wingdings</vt:lpstr>
      <vt:lpstr>Office Theme</vt:lpstr>
      <vt:lpstr>PetExec Review</vt:lpstr>
      <vt:lpstr>List of Content</vt:lpstr>
      <vt:lpstr>Overview</vt:lpstr>
      <vt:lpstr>Customer Management</vt:lpstr>
      <vt:lpstr>Main Dashboard</vt:lpstr>
      <vt:lpstr>How PetExec is able to classify customers according to the client’s requirements?</vt:lpstr>
      <vt:lpstr>PowerPoint Presentation</vt:lpstr>
      <vt:lpstr>PowerPoint Presentation</vt:lpstr>
      <vt:lpstr>PowerPoint Presentation</vt:lpstr>
      <vt:lpstr>PowerPoint Presentation</vt:lpstr>
      <vt:lpstr>Inventory Management</vt:lpstr>
      <vt:lpstr>PowerPoint Presentation</vt:lpstr>
      <vt:lpstr>Inventory tracking</vt:lpstr>
      <vt:lpstr>PowerPoint Presentation</vt:lpstr>
      <vt:lpstr>Daily Statistics Report </vt:lpstr>
      <vt:lpstr>Maintain Taxes</vt:lpstr>
      <vt:lpstr>PowerPoint Presentation</vt:lpstr>
      <vt:lpstr>PowerPoint Presentation</vt:lpstr>
      <vt:lpstr>PowerPoint Presentation</vt:lpstr>
      <vt:lpstr>PowerPoint Presentation</vt:lpstr>
      <vt:lpstr>PowerPoint Presentation</vt:lpstr>
      <vt:lpstr>Scheduling </vt:lpstr>
      <vt:lpstr>PowerPoint Presentation</vt:lpstr>
      <vt:lpstr>PowerPoint Presentation</vt:lpstr>
      <vt:lpstr>PRICE</vt:lpstr>
      <vt:lpstr>PRICE</vt:lpstr>
      <vt:lpstr>Devices Supported</vt:lpstr>
      <vt:lpstr>Open-Source</vt:lpstr>
      <vt:lpstr>Summary </vt:lpstr>
      <vt:lpstr>Summary </vt:lpstr>
      <vt:lpstr>Conclusion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PetExec Review</dc:title>
  <dc:creator>Amir •</dc:creator>
  <cp:lastModifiedBy>Amir •</cp:lastModifiedBy>
  <cp:revision>50</cp:revision>
  <dcterms:created xsi:type="dcterms:W3CDTF">2020-12-04T03:23:01Z</dcterms:created>
  <dcterms:modified xsi:type="dcterms:W3CDTF">2020-12-05T06:01:01Z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